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75" r:id="rId3"/>
    <p:sldId id="261" r:id="rId4"/>
    <p:sldId id="258" r:id="rId5"/>
    <p:sldId id="269" r:id="rId6"/>
    <p:sldId id="270" r:id="rId7"/>
    <p:sldId id="262" r:id="rId8"/>
    <p:sldId id="268" r:id="rId9"/>
    <p:sldId id="263" r:id="rId10"/>
    <p:sldId id="259" r:id="rId11"/>
    <p:sldId id="267" r:id="rId12"/>
    <p:sldId id="271" r:id="rId13"/>
    <p:sldId id="272" r:id="rId14"/>
    <p:sldId id="273" r:id="rId15"/>
    <p:sldId id="301" r:id="rId16"/>
    <p:sldId id="274" r:id="rId17"/>
    <p:sldId id="276" r:id="rId18"/>
    <p:sldId id="282" r:id="rId19"/>
    <p:sldId id="285" r:id="rId20"/>
    <p:sldId id="278" r:id="rId21"/>
    <p:sldId id="292" r:id="rId22"/>
    <p:sldId id="288" r:id="rId23"/>
    <p:sldId id="286" r:id="rId24"/>
    <p:sldId id="277" r:id="rId25"/>
    <p:sldId id="279" r:id="rId26"/>
    <p:sldId id="295" r:id="rId27"/>
    <p:sldId id="299" r:id="rId28"/>
    <p:sldId id="300" r:id="rId29"/>
    <p:sldId id="296" r:id="rId30"/>
  </p:sldIdLst>
  <p:sldSz cx="9144000" cy="6858000" type="screen4x3"/>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4" autoAdjust="0"/>
    <p:restoredTop sz="78319" autoAdjust="0"/>
  </p:normalViewPr>
  <p:slideViewPr>
    <p:cSldViewPr snapToGrid="0" snapToObjects="1">
      <p:cViewPr varScale="1">
        <p:scale>
          <a:sx n="68" d="100"/>
          <a:sy n="68" d="100"/>
        </p:scale>
        <p:origin x="-1838"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82119" cy="500142"/>
          </a:xfrm>
          <a:prstGeom prst="rect">
            <a:avLst/>
          </a:prstGeom>
        </p:spPr>
        <p:txBody>
          <a:bodyPr vert="horz" lIns="96478" tIns="48239" rIns="96478" bIns="48239" rtlCol="0"/>
          <a:lstStyle>
            <a:lvl1pPr algn="l">
              <a:defRPr sz="1300"/>
            </a:lvl1pPr>
          </a:lstStyle>
          <a:p>
            <a:endParaRPr lang="tr-TR"/>
          </a:p>
        </p:txBody>
      </p:sp>
      <p:sp>
        <p:nvSpPr>
          <p:cNvPr id="3" name="Veri Yer Tutucusu 2"/>
          <p:cNvSpPr>
            <a:spLocks noGrp="1"/>
          </p:cNvSpPr>
          <p:nvPr>
            <p:ph type="dt" idx="1"/>
          </p:nvPr>
        </p:nvSpPr>
        <p:spPr>
          <a:xfrm>
            <a:off x="3898103" y="1"/>
            <a:ext cx="2982119" cy="500142"/>
          </a:xfrm>
          <a:prstGeom prst="rect">
            <a:avLst/>
          </a:prstGeom>
        </p:spPr>
        <p:txBody>
          <a:bodyPr vert="horz" lIns="96478" tIns="48239" rIns="96478" bIns="48239" rtlCol="0"/>
          <a:lstStyle>
            <a:lvl1pPr algn="r">
              <a:defRPr sz="1300"/>
            </a:lvl1pPr>
          </a:lstStyle>
          <a:p>
            <a:fld id="{C0C97EDA-8802-484B-B009-E96691405C00}" type="datetimeFigureOut">
              <a:rPr lang="tr-TR" smtClean="0"/>
              <a:pPr/>
              <a:t>25.02.2017</a:t>
            </a:fld>
            <a:endParaRPr lang="tr-TR"/>
          </a:p>
        </p:txBody>
      </p:sp>
      <p:sp>
        <p:nvSpPr>
          <p:cNvPr id="4" name="Slayt Görüntüsü Yer Tutucusu 3"/>
          <p:cNvSpPr>
            <a:spLocks noGrp="1" noRot="1" noChangeAspect="1"/>
          </p:cNvSpPr>
          <p:nvPr>
            <p:ph type="sldImg" idx="2"/>
          </p:nvPr>
        </p:nvSpPr>
        <p:spPr>
          <a:xfrm>
            <a:off x="942975" y="749300"/>
            <a:ext cx="4997450" cy="3749675"/>
          </a:xfrm>
          <a:prstGeom prst="rect">
            <a:avLst/>
          </a:prstGeom>
          <a:noFill/>
          <a:ln w="12700">
            <a:solidFill>
              <a:prstClr val="black"/>
            </a:solidFill>
          </a:ln>
        </p:spPr>
        <p:txBody>
          <a:bodyPr vert="horz" lIns="96478" tIns="48239" rIns="96478" bIns="48239" rtlCol="0" anchor="ctr"/>
          <a:lstStyle/>
          <a:p>
            <a:endParaRPr lang="tr-TR"/>
          </a:p>
        </p:txBody>
      </p:sp>
      <p:sp>
        <p:nvSpPr>
          <p:cNvPr id="5" name="Not Yer Tutucusu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500961"/>
            <a:ext cx="2982119" cy="500142"/>
          </a:xfrm>
          <a:prstGeom prst="rect">
            <a:avLst/>
          </a:prstGeom>
        </p:spPr>
        <p:txBody>
          <a:bodyPr vert="horz" lIns="96478" tIns="48239" rIns="96478" bIns="48239" rtlCol="0" anchor="b"/>
          <a:lstStyle>
            <a:lvl1pPr algn="l">
              <a:defRPr sz="1300"/>
            </a:lvl1pPr>
          </a:lstStyle>
          <a:p>
            <a:endParaRPr lang="tr-TR"/>
          </a:p>
        </p:txBody>
      </p:sp>
      <p:sp>
        <p:nvSpPr>
          <p:cNvPr id="7" name="Slayt Numarası Yer Tutucusu 6"/>
          <p:cNvSpPr>
            <a:spLocks noGrp="1"/>
          </p:cNvSpPr>
          <p:nvPr>
            <p:ph type="sldNum" sz="quarter" idx="5"/>
          </p:nvPr>
        </p:nvSpPr>
        <p:spPr>
          <a:xfrm>
            <a:off x="3898103" y="9500961"/>
            <a:ext cx="2982119" cy="500142"/>
          </a:xfrm>
          <a:prstGeom prst="rect">
            <a:avLst/>
          </a:prstGeom>
        </p:spPr>
        <p:txBody>
          <a:bodyPr vert="horz" lIns="96478" tIns="48239" rIns="96478" bIns="48239" rtlCol="0" anchor="b"/>
          <a:lstStyle>
            <a:lvl1pPr algn="r">
              <a:defRPr sz="1300"/>
            </a:lvl1pPr>
          </a:lstStyle>
          <a:p>
            <a:fld id="{526D91C8-F297-4595-A6C0-72CAA929DCE9}" type="slidenum">
              <a:rPr lang="tr-TR" smtClean="0"/>
              <a:pPr/>
              <a:t>‹#›</a:t>
            </a:fld>
            <a:endParaRPr lang="tr-TR"/>
          </a:p>
        </p:txBody>
      </p:sp>
    </p:spTree>
    <p:extLst>
      <p:ext uri="{BB962C8B-B14F-4D97-AF65-F5344CB8AC3E}">
        <p14:creationId xmlns:p14="http://schemas.microsoft.com/office/powerpoint/2010/main" xmlns="" val="314091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1</a:t>
            </a:fld>
            <a:endParaRPr lang="tr-TR"/>
          </a:p>
        </p:txBody>
      </p:sp>
    </p:spTree>
    <p:extLst>
      <p:ext uri="{BB962C8B-B14F-4D97-AF65-F5344CB8AC3E}">
        <p14:creationId xmlns:p14="http://schemas.microsoft.com/office/powerpoint/2010/main" xmlns="" val="41217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6D91C8-F297-4595-A6C0-72CAA929DCE9}" type="slidenum">
              <a:rPr lang="tr-TR" smtClean="0"/>
              <a:pPr/>
              <a:t>10</a:t>
            </a:fld>
            <a:endParaRPr lang="tr-TR"/>
          </a:p>
        </p:txBody>
      </p:sp>
    </p:spTree>
    <p:extLst>
      <p:ext uri="{BB962C8B-B14F-4D97-AF65-F5344CB8AC3E}">
        <p14:creationId xmlns:p14="http://schemas.microsoft.com/office/powerpoint/2010/main" xmlns="" val="41264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6D91C8-F297-4595-A6C0-72CAA929DCE9}" type="slidenum">
              <a:rPr lang="tr-TR" smtClean="0"/>
              <a:pPr/>
              <a:t>11</a:t>
            </a:fld>
            <a:endParaRPr lang="tr-TR"/>
          </a:p>
        </p:txBody>
      </p:sp>
    </p:spTree>
    <p:extLst>
      <p:ext uri="{BB962C8B-B14F-4D97-AF65-F5344CB8AC3E}">
        <p14:creationId xmlns:p14="http://schemas.microsoft.com/office/powerpoint/2010/main" xmlns="" val="304364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smtClean="0"/>
          </a:p>
          <a:p>
            <a:r>
              <a:rPr lang="en-US" dirty="0" smtClean="0"/>
              <a:t> </a:t>
            </a:r>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12</a:t>
            </a:fld>
            <a:endParaRPr lang="tr-TR"/>
          </a:p>
        </p:txBody>
      </p:sp>
    </p:spTree>
    <p:extLst>
      <p:ext uri="{BB962C8B-B14F-4D97-AF65-F5344CB8AC3E}">
        <p14:creationId xmlns:p14="http://schemas.microsoft.com/office/powerpoint/2010/main" xmlns="" val="320297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fontAlgn="base"/>
            <a:endParaRPr lang="tr-TR" sz="1300"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13</a:t>
            </a:fld>
            <a:endParaRPr lang="tr-TR"/>
          </a:p>
        </p:txBody>
      </p:sp>
    </p:spTree>
    <p:extLst>
      <p:ext uri="{BB962C8B-B14F-4D97-AF65-F5344CB8AC3E}">
        <p14:creationId xmlns:p14="http://schemas.microsoft.com/office/powerpoint/2010/main" xmlns="" val="418490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14</a:t>
            </a:fld>
            <a:endParaRPr lang="tr-TR"/>
          </a:p>
        </p:txBody>
      </p:sp>
    </p:spTree>
    <p:extLst>
      <p:ext uri="{BB962C8B-B14F-4D97-AF65-F5344CB8AC3E}">
        <p14:creationId xmlns:p14="http://schemas.microsoft.com/office/powerpoint/2010/main" xmlns="" val="211571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526D91C8-F297-4595-A6C0-72CAA929DCE9}" type="slidenum">
              <a:rPr lang="tr-TR" smtClean="0"/>
              <a:pPr/>
              <a:t>15</a:t>
            </a:fld>
            <a:endParaRPr lang="tr-TR"/>
          </a:p>
        </p:txBody>
      </p:sp>
    </p:spTree>
    <p:extLst>
      <p:ext uri="{BB962C8B-B14F-4D97-AF65-F5344CB8AC3E}">
        <p14:creationId xmlns:p14="http://schemas.microsoft.com/office/powerpoint/2010/main" xmlns="" val="232271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6D91C8-F297-4595-A6C0-72CAA929DCE9}" type="slidenum">
              <a:rPr lang="tr-TR" smtClean="0"/>
              <a:pPr/>
              <a:t>16</a:t>
            </a:fld>
            <a:endParaRPr lang="tr-TR"/>
          </a:p>
        </p:txBody>
      </p:sp>
    </p:spTree>
    <p:extLst>
      <p:ext uri="{BB962C8B-B14F-4D97-AF65-F5344CB8AC3E}">
        <p14:creationId xmlns:p14="http://schemas.microsoft.com/office/powerpoint/2010/main" xmlns="" val="2428630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6D91C8-F297-4595-A6C0-72CAA929DCE9}" type="slidenum">
              <a:rPr lang="tr-TR" smtClean="0"/>
              <a:pPr/>
              <a:t>17</a:t>
            </a:fld>
            <a:endParaRPr lang="tr-TR"/>
          </a:p>
        </p:txBody>
      </p:sp>
    </p:spTree>
    <p:extLst>
      <p:ext uri="{BB962C8B-B14F-4D97-AF65-F5344CB8AC3E}">
        <p14:creationId xmlns:p14="http://schemas.microsoft.com/office/powerpoint/2010/main" xmlns="" val="83432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18</a:t>
            </a:fld>
            <a:endParaRPr lang="tr-TR"/>
          </a:p>
        </p:txBody>
      </p:sp>
    </p:spTree>
    <p:extLst>
      <p:ext uri="{BB962C8B-B14F-4D97-AF65-F5344CB8AC3E}">
        <p14:creationId xmlns:p14="http://schemas.microsoft.com/office/powerpoint/2010/main" xmlns="" val="427071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19</a:t>
            </a:fld>
            <a:endParaRPr lang="tr-TR"/>
          </a:p>
        </p:txBody>
      </p:sp>
    </p:spTree>
    <p:extLst>
      <p:ext uri="{BB962C8B-B14F-4D97-AF65-F5344CB8AC3E}">
        <p14:creationId xmlns:p14="http://schemas.microsoft.com/office/powerpoint/2010/main" xmlns="" val="244478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6D91C8-F297-4595-A6C0-72CAA929DCE9}" type="slidenum">
              <a:rPr lang="tr-TR" smtClean="0"/>
              <a:pPr/>
              <a:t>2</a:t>
            </a:fld>
            <a:endParaRPr lang="tr-TR"/>
          </a:p>
        </p:txBody>
      </p:sp>
    </p:spTree>
    <p:extLst>
      <p:ext uri="{BB962C8B-B14F-4D97-AF65-F5344CB8AC3E}">
        <p14:creationId xmlns:p14="http://schemas.microsoft.com/office/powerpoint/2010/main" xmlns="" val="377943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80897" indent="-180897">
              <a:buFont typeface="Arial" panose="020B0604020202020204" pitchFamily="34" charset="0"/>
              <a:buChar char="•"/>
            </a:pPr>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20</a:t>
            </a:fld>
            <a:endParaRPr lang="tr-TR"/>
          </a:p>
        </p:txBody>
      </p:sp>
    </p:spTree>
    <p:extLst>
      <p:ext uri="{BB962C8B-B14F-4D97-AF65-F5344CB8AC3E}">
        <p14:creationId xmlns:p14="http://schemas.microsoft.com/office/powerpoint/2010/main" xmlns="" val="2178500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21</a:t>
            </a:fld>
            <a:endParaRPr lang="tr-TR"/>
          </a:p>
        </p:txBody>
      </p:sp>
    </p:spTree>
    <p:extLst>
      <p:ext uri="{BB962C8B-B14F-4D97-AF65-F5344CB8AC3E}">
        <p14:creationId xmlns:p14="http://schemas.microsoft.com/office/powerpoint/2010/main" xmlns="" val="637965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22</a:t>
            </a:fld>
            <a:endParaRPr lang="tr-TR"/>
          </a:p>
        </p:txBody>
      </p:sp>
    </p:spTree>
    <p:extLst>
      <p:ext uri="{BB962C8B-B14F-4D97-AF65-F5344CB8AC3E}">
        <p14:creationId xmlns:p14="http://schemas.microsoft.com/office/powerpoint/2010/main" xmlns="" val="252053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23</a:t>
            </a:fld>
            <a:endParaRPr lang="tr-TR"/>
          </a:p>
        </p:txBody>
      </p:sp>
    </p:spTree>
    <p:extLst>
      <p:ext uri="{BB962C8B-B14F-4D97-AF65-F5344CB8AC3E}">
        <p14:creationId xmlns:p14="http://schemas.microsoft.com/office/powerpoint/2010/main" xmlns="" val="3915936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80897" indent="-180897" defTabSz="964783">
              <a:buFont typeface="Arial" panose="020B0604020202020204" pitchFamily="34" charset="0"/>
              <a:buChar char="•"/>
            </a:pPr>
            <a:endParaRPr lang="en-US" sz="1300"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24</a:t>
            </a:fld>
            <a:endParaRPr lang="tr-TR"/>
          </a:p>
        </p:txBody>
      </p:sp>
    </p:spTree>
    <p:extLst>
      <p:ext uri="{BB962C8B-B14F-4D97-AF65-F5344CB8AC3E}">
        <p14:creationId xmlns:p14="http://schemas.microsoft.com/office/powerpoint/2010/main" xmlns="" val="1673274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25</a:t>
            </a:fld>
            <a:endParaRPr lang="tr-TR"/>
          </a:p>
        </p:txBody>
      </p:sp>
    </p:spTree>
    <p:extLst>
      <p:ext uri="{BB962C8B-B14F-4D97-AF65-F5344CB8AC3E}">
        <p14:creationId xmlns:p14="http://schemas.microsoft.com/office/powerpoint/2010/main" xmlns="" val="206155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6D91C8-F297-4595-A6C0-72CAA929DCE9}" type="slidenum">
              <a:rPr lang="tr-TR" smtClean="0"/>
              <a:pPr/>
              <a:t>26</a:t>
            </a:fld>
            <a:endParaRPr lang="tr-TR"/>
          </a:p>
        </p:txBody>
      </p:sp>
    </p:spTree>
    <p:extLst>
      <p:ext uri="{BB962C8B-B14F-4D97-AF65-F5344CB8AC3E}">
        <p14:creationId xmlns:p14="http://schemas.microsoft.com/office/powerpoint/2010/main" xmlns="" val="100648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41196" indent="-241196">
              <a:buFont typeface="+mj-lt"/>
              <a:buAutoNum type="arabicPeriod"/>
            </a:pPr>
            <a:endParaRPr lang="tr-TR" dirty="0" smtClean="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27</a:t>
            </a:fld>
            <a:endParaRPr lang="tr-TR"/>
          </a:p>
        </p:txBody>
      </p:sp>
    </p:spTree>
    <p:extLst>
      <p:ext uri="{BB962C8B-B14F-4D97-AF65-F5344CB8AC3E}">
        <p14:creationId xmlns:p14="http://schemas.microsoft.com/office/powerpoint/2010/main" xmlns="" val="3291851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28</a:t>
            </a:fld>
            <a:endParaRPr lang="tr-TR"/>
          </a:p>
        </p:txBody>
      </p:sp>
    </p:spTree>
    <p:extLst>
      <p:ext uri="{BB962C8B-B14F-4D97-AF65-F5344CB8AC3E}">
        <p14:creationId xmlns:p14="http://schemas.microsoft.com/office/powerpoint/2010/main" xmlns="" val="23532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29</a:t>
            </a:fld>
            <a:endParaRPr lang="tr-TR"/>
          </a:p>
        </p:txBody>
      </p:sp>
    </p:spTree>
    <p:extLst>
      <p:ext uri="{BB962C8B-B14F-4D97-AF65-F5344CB8AC3E}">
        <p14:creationId xmlns:p14="http://schemas.microsoft.com/office/powerpoint/2010/main" xmlns="" val="149429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3</a:t>
            </a:fld>
            <a:endParaRPr lang="tr-TR"/>
          </a:p>
        </p:txBody>
      </p:sp>
    </p:spTree>
    <p:extLst>
      <p:ext uri="{BB962C8B-B14F-4D97-AF65-F5344CB8AC3E}">
        <p14:creationId xmlns:p14="http://schemas.microsoft.com/office/powerpoint/2010/main" xmlns="" val="392427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6D91C8-F297-4595-A6C0-72CAA929DCE9}" type="slidenum">
              <a:rPr lang="tr-TR" smtClean="0"/>
              <a:pPr/>
              <a:t>4</a:t>
            </a:fld>
            <a:endParaRPr lang="tr-TR"/>
          </a:p>
        </p:txBody>
      </p:sp>
    </p:spTree>
    <p:extLst>
      <p:ext uri="{BB962C8B-B14F-4D97-AF65-F5344CB8AC3E}">
        <p14:creationId xmlns:p14="http://schemas.microsoft.com/office/powerpoint/2010/main" xmlns="" val="262482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5</a:t>
            </a:fld>
            <a:endParaRPr lang="tr-TR"/>
          </a:p>
        </p:txBody>
      </p:sp>
    </p:spTree>
    <p:extLst>
      <p:ext uri="{BB962C8B-B14F-4D97-AF65-F5344CB8AC3E}">
        <p14:creationId xmlns:p14="http://schemas.microsoft.com/office/powerpoint/2010/main" xmlns="" val="183219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6</a:t>
            </a:fld>
            <a:endParaRPr lang="tr-TR"/>
          </a:p>
        </p:txBody>
      </p:sp>
    </p:spTree>
    <p:extLst>
      <p:ext uri="{BB962C8B-B14F-4D97-AF65-F5344CB8AC3E}">
        <p14:creationId xmlns:p14="http://schemas.microsoft.com/office/powerpoint/2010/main" xmlns="" val="180513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15000"/>
              </a:lnSpc>
              <a:spcAft>
                <a:spcPts val="1055"/>
              </a:spcAft>
            </a:pPr>
            <a:endParaRPr lang="tr-TR" sz="1300" dirty="0">
              <a:ea typeface="Calibri"/>
              <a:cs typeface="Times New Roman"/>
            </a:endParaRPr>
          </a:p>
          <a:p>
            <a:endParaRPr lang="tr-TR" sz="1300" dirty="0">
              <a:ea typeface="Calibri"/>
              <a:cs typeface="Times New Roman"/>
            </a:endParaRPr>
          </a:p>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7</a:t>
            </a:fld>
            <a:endParaRPr lang="tr-TR"/>
          </a:p>
        </p:txBody>
      </p:sp>
    </p:spTree>
    <p:extLst>
      <p:ext uri="{BB962C8B-B14F-4D97-AF65-F5344CB8AC3E}">
        <p14:creationId xmlns:p14="http://schemas.microsoft.com/office/powerpoint/2010/main" xmlns="" val="220909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8</a:t>
            </a:fld>
            <a:endParaRPr lang="tr-TR"/>
          </a:p>
        </p:txBody>
      </p:sp>
    </p:spTree>
    <p:extLst>
      <p:ext uri="{BB962C8B-B14F-4D97-AF65-F5344CB8AC3E}">
        <p14:creationId xmlns:p14="http://schemas.microsoft.com/office/powerpoint/2010/main" xmlns="" val="388505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15000"/>
              </a:lnSpc>
              <a:spcAft>
                <a:spcPts val="1055"/>
              </a:spcAft>
            </a:pPr>
            <a:endParaRPr lang="tr-TR" dirty="0"/>
          </a:p>
        </p:txBody>
      </p:sp>
      <p:sp>
        <p:nvSpPr>
          <p:cNvPr id="4" name="Slayt Numarası Yer Tutucusu 3"/>
          <p:cNvSpPr>
            <a:spLocks noGrp="1"/>
          </p:cNvSpPr>
          <p:nvPr>
            <p:ph type="sldNum" sz="quarter" idx="10"/>
          </p:nvPr>
        </p:nvSpPr>
        <p:spPr/>
        <p:txBody>
          <a:bodyPr/>
          <a:lstStyle/>
          <a:p>
            <a:fld id="{526D91C8-F297-4595-A6C0-72CAA929DCE9}" type="slidenum">
              <a:rPr lang="tr-TR" smtClean="0"/>
              <a:pPr/>
              <a:t>9</a:t>
            </a:fld>
            <a:endParaRPr lang="tr-TR"/>
          </a:p>
        </p:txBody>
      </p:sp>
    </p:spTree>
    <p:extLst>
      <p:ext uri="{BB962C8B-B14F-4D97-AF65-F5344CB8AC3E}">
        <p14:creationId xmlns:p14="http://schemas.microsoft.com/office/powerpoint/2010/main" xmlns="" val="158262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flip="none" rotWithShape="1">
          <a:gsLst>
            <a:gs pos="0">
              <a:schemeClr val="accent5">
                <a:lumMod val="50000"/>
              </a:schemeClr>
            </a:gs>
            <a:gs pos="100000">
              <a:schemeClr val="accent5"/>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6" name="Slide Number Placeholder 5"/>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39578739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Slide Number Placeholder 6"/>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71182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Contact ICF</a:t>
            </a:r>
            <a:endParaRPr lang="en-US" dirty="0"/>
          </a:p>
        </p:txBody>
      </p:sp>
      <p:sp>
        <p:nvSpPr>
          <p:cNvPr id="3" name="Slide Number Placeholder 2"/>
          <p:cNvSpPr>
            <a:spLocks noGrp="1"/>
          </p:cNvSpPr>
          <p:nvPr>
            <p:ph type="sldNum" sz="quarter" idx="10"/>
          </p:nvPr>
        </p:nvSpPr>
        <p:spPr/>
        <p:txBody>
          <a:bodyPr/>
          <a:lstStyle/>
          <a:p>
            <a:fld id="{852C35D1-EDD6-2548-9432-47441DCB4A1D}" type="slidenum">
              <a:rPr lang="en-US" smtClean="0"/>
              <a:pPr/>
              <a:t>‹#›</a:t>
            </a:fld>
            <a:endParaRPr lang="en-US"/>
          </a:p>
        </p:txBody>
      </p:sp>
      <p:pic>
        <p:nvPicPr>
          <p:cNvPr id="4" name="Picture 3"/>
          <p:cNvPicPr>
            <a:picLocks noChangeAspect="1"/>
          </p:cNvPicPr>
          <p:nvPr userDrawn="1"/>
        </p:nvPicPr>
        <p:blipFill>
          <a:blip r:embed="rId2"/>
          <a:stretch>
            <a:fillRect/>
          </a:stretch>
        </p:blipFill>
        <p:spPr>
          <a:xfrm>
            <a:off x="3055119" y="1728782"/>
            <a:ext cx="3040099" cy="1351155"/>
          </a:xfrm>
          <a:prstGeom prst="rect">
            <a:avLst/>
          </a:prstGeom>
        </p:spPr>
      </p:pic>
      <p:sp>
        <p:nvSpPr>
          <p:cNvPr id="5" name="TextBox 4"/>
          <p:cNvSpPr txBox="1"/>
          <p:nvPr userDrawn="1"/>
        </p:nvSpPr>
        <p:spPr>
          <a:xfrm>
            <a:off x="457201" y="3315690"/>
            <a:ext cx="8229600" cy="2523768"/>
          </a:xfrm>
          <a:prstGeom prst="rect">
            <a:avLst/>
          </a:prstGeom>
          <a:noFill/>
        </p:spPr>
        <p:txBody>
          <a:bodyPr wrap="square" rtlCol="0">
            <a:spAutoFit/>
          </a:bodyPr>
          <a:lstStyle/>
          <a:p>
            <a:pPr algn="ctr"/>
            <a:r>
              <a:rPr lang="en-US" sz="2800" dirty="0" smtClean="0">
                <a:solidFill>
                  <a:schemeClr val="accent5"/>
                </a:solidFill>
              </a:rPr>
              <a:t>2365 Harrodsburg Road, Suite A325</a:t>
            </a:r>
          </a:p>
          <a:p>
            <a:pPr algn="ctr"/>
            <a:r>
              <a:rPr lang="en-US" sz="2800" dirty="0" smtClean="0">
                <a:solidFill>
                  <a:schemeClr val="accent5"/>
                </a:solidFill>
              </a:rPr>
              <a:t>Lexington, KY 40504</a:t>
            </a:r>
          </a:p>
          <a:p>
            <a:pPr algn="ctr"/>
            <a:r>
              <a:rPr lang="en-US" sz="2800" dirty="0" smtClean="0">
                <a:solidFill>
                  <a:schemeClr val="accent5"/>
                </a:solidFill>
              </a:rPr>
              <a:t>888.423.3131</a:t>
            </a:r>
          </a:p>
          <a:p>
            <a:pPr algn="ctr"/>
            <a:endParaRPr lang="en-US" sz="2800" dirty="0" smtClean="0">
              <a:solidFill>
                <a:schemeClr val="accent5"/>
              </a:solidFill>
            </a:endParaRPr>
          </a:p>
          <a:p>
            <a:pPr algn="ctr"/>
            <a:r>
              <a:rPr lang="en-US" sz="2800" b="1" dirty="0" err="1" smtClean="0">
                <a:solidFill>
                  <a:schemeClr val="accent5"/>
                </a:solidFill>
              </a:rPr>
              <a:t>Coachfederation.org</a:t>
            </a:r>
            <a:endParaRPr lang="en-US" sz="2800" b="1" dirty="0" smtClean="0">
              <a:solidFill>
                <a:schemeClr val="accent5"/>
              </a:solidFill>
            </a:endParaRPr>
          </a:p>
          <a:p>
            <a:endParaRPr lang="en-US" dirty="0"/>
          </a:p>
        </p:txBody>
      </p:sp>
    </p:spTree>
    <p:extLst>
      <p:ext uri="{BB962C8B-B14F-4D97-AF65-F5344CB8AC3E}">
        <p14:creationId xmlns:p14="http://schemas.microsoft.com/office/powerpoint/2010/main" xmlns="" val="224402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4565"/>
            <a:ext cx="7772400" cy="1470025"/>
          </a:xfrm>
        </p:spPr>
        <p:txBody>
          <a:bodyPr/>
          <a:lstStyle/>
          <a:p>
            <a:r>
              <a:rPr lang="tr-TR" smtClean="0"/>
              <a:t>Asıl başlık stili için tıklatın</a:t>
            </a:r>
            <a:endParaRPr lang="en-US" dirty="0"/>
          </a:p>
        </p:txBody>
      </p:sp>
      <p:sp>
        <p:nvSpPr>
          <p:cNvPr id="3" name="Subtitle 2"/>
          <p:cNvSpPr>
            <a:spLocks noGrp="1"/>
          </p:cNvSpPr>
          <p:nvPr>
            <p:ph type="subTitle" idx="1"/>
          </p:nvPr>
        </p:nvSpPr>
        <p:spPr>
          <a:xfrm>
            <a:off x="1371600" y="4314274"/>
            <a:ext cx="6400800" cy="13245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6" name="Slide Number Placeholder 5"/>
          <p:cNvSpPr>
            <a:spLocks noGrp="1"/>
          </p:cNvSpPr>
          <p:nvPr>
            <p:ph type="sldNum" sz="quarter" idx="12"/>
          </p:nvPr>
        </p:nvSpPr>
        <p:spPr/>
        <p:txBody>
          <a:bodyPr/>
          <a:lstStyle/>
          <a:p>
            <a:fld id="{852C35D1-EDD6-2548-9432-47441DCB4A1D}"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3151475" y="727209"/>
            <a:ext cx="2897670" cy="1287853"/>
          </a:xfrm>
          <a:prstGeom prst="rect">
            <a:avLst/>
          </a:prstGeom>
        </p:spPr>
      </p:pic>
    </p:spTree>
    <p:extLst>
      <p:ext uri="{BB962C8B-B14F-4D97-AF65-F5344CB8AC3E}">
        <p14:creationId xmlns:p14="http://schemas.microsoft.com/office/powerpoint/2010/main" xmlns="" val="284295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Slide Number Placeholder 5"/>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317748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flip="none" rotWithShape="1">
          <a:gsLst>
            <a:gs pos="0">
              <a:schemeClr val="accent2">
                <a:lumMod val="60000"/>
                <a:lumOff val="40000"/>
              </a:schemeClr>
            </a:gs>
            <a:gs pos="53000">
              <a:schemeClr val="bg2">
                <a:tint val="45000"/>
                <a:shade val="99000"/>
                <a:satMod val="350000"/>
              </a:schemeClr>
            </a:gs>
            <a:gs pos="100000">
              <a:schemeClr val="bg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Slide Number Placeholder 5"/>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4904019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Slide Number Placeholder 5"/>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158227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Slide Number Placeholder 6"/>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405573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Slide Number Placeholder 8"/>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389992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Slide Number Placeholder 4"/>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238083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309194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BGD.jp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C35D1-EDD6-2548-9432-47441DCB4A1D}" type="slidenum">
              <a:rPr lang="en-US" smtClean="0"/>
              <a:pPr/>
              <a:t>‹#›</a:t>
            </a:fld>
            <a:endParaRPr lang="en-US"/>
          </a:p>
        </p:txBody>
      </p:sp>
    </p:spTree>
    <p:extLst>
      <p:ext uri="{BB962C8B-B14F-4D97-AF65-F5344CB8AC3E}">
        <p14:creationId xmlns:p14="http://schemas.microsoft.com/office/powerpoint/2010/main" xmlns="" val="266333599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60" r:id="rId4"/>
    <p:sldLayoutId id="2147483651" r:id="rId5"/>
    <p:sldLayoutId id="2147483652" r:id="rId6"/>
    <p:sldLayoutId id="2147483653" r:id="rId7"/>
    <p:sldLayoutId id="2147483654" r:id="rId8"/>
    <p:sldLayoutId id="2147483655" r:id="rId9"/>
    <p:sldLayoutId id="2147483657" r:id="rId10"/>
    <p:sldLayoutId id="2147483661" r:id="rId11"/>
  </p:sldLayoutIdLst>
  <p:txStyles>
    <p:titleStyle>
      <a:lvl1pPr algn="ctr" defTabSz="457200" rtl="0" eaLnBrk="1" latinLnBrk="0" hangingPunct="1">
        <a:spcBef>
          <a:spcPct val="0"/>
        </a:spcBef>
        <a:buNone/>
        <a:defRPr sz="4400" b="1" kern="1200">
          <a:solidFill>
            <a:schemeClr val="accent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coachfederation.org/members/tools.cfm?ItemNumber=263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hyperlink" Target="http://www.coachfederation.org/files/FileDownloads/ICFBrandManual.pdf?_ga=1.215361303.184679350.1324764619" TargetMode="External"/><Relationship Id="rId4" Type="http://schemas.openxmlformats.org/officeDocument/2006/relationships/hyperlink" Target="http://www.coachfederation.org/includes/media/docs/2012ChapterBrandManu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dirty="0" smtClean="0"/>
              <a:t>Profesyonel Koçlukta  Etik Kavramlar ve Haksız Rekabet</a:t>
            </a:r>
            <a:endParaRPr lang="tr-TR" dirty="0"/>
          </a:p>
        </p:txBody>
      </p:sp>
      <p:sp>
        <p:nvSpPr>
          <p:cNvPr id="3" name="Subtitle 2"/>
          <p:cNvSpPr>
            <a:spLocks noGrp="1"/>
          </p:cNvSpPr>
          <p:nvPr>
            <p:ph type="subTitle" idx="1"/>
          </p:nvPr>
        </p:nvSpPr>
        <p:spPr/>
        <p:txBody>
          <a:bodyPr/>
          <a:lstStyle/>
          <a:p>
            <a:r>
              <a:rPr lang="tr-TR" dirty="0" smtClean="0"/>
              <a:t>ICF İç Düzenleme Kurulu</a:t>
            </a:r>
          </a:p>
          <a:p>
            <a:r>
              <a:rPr lang="tr-TR" dirty="0" smtClean="0"/>
              <a:t>2017</a:t>
            </a:r>
            <a:endParaRPr lang="en-US" dirty="0"/>
          </a:p>
        </p:txBody>
      </p:sp>
    </p:spTree>
    <p:extLst>
      <p:ext uri="{BB962C8B-B14F-4D97-AF65-F5344CB8AC3E}">
        <p14:creationId xmlns:p14="http://schemas.microsoft.com/office/powerpoint/2010/main" xmlns="" val="24088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LOGOLAR</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4545449" y="4091116"/>
            <a:ext cx="3781134" cy="1317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17432" y="3877398"/>
            <a:ext cx="2354618" cy="1744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C:\Users\user\AppData\Local\Temp\Rar$DI73.600\icflogoblac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1694" y="1808415"/>
            <a:ext cx="3324889" cy="15489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user\AppData\Local\Temp\Rar$DI43.600\icflogocolor.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825" y="1815071"/>
            <a:ext cx="3310601" cy="15422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7840650" y="5792661"/>
            <a:ext cx="413896" cy="369332"/>
          </a:xfrm>
          <a:prstGeom prst="rect">
            <a:avLst/>
          </a:prstGeom>
        </p:spPr>
        <p:txBody>
          <a:bodyPr wrap="none">
            <a:spAutoFit/>
          </a:bodyPr>
          <a:lstStyle/>
          <a:p>
            <a:r>
              <a:rPr lang="tr-TR" dirty="0">
                <a:hlinkClick r:id="rId7" action="ppaction://hlinksldjump"/>
              </a:rPr>
              <a:t>◄</a:t>
            </a:r>
            <a:endParaRPr lang="tr-TR" dirty="0"/>
          </a:p>
        </p:txBody>
      </p:sp>
    </p:spTree>
    <p:extLst>
      <p:ext uri="{BB962C8B-B14F-4D97-AF65-F5344CB8AC3E}">
        <p14:creationId xmlns:p14="http://schemas.microsoft.com/office/powerpoint/2010/main" xmlns="" val="35698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8050" y="233719"/>
            <a:ext cx="7312818" cy="6416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8254546" y="6257171"/>
            <a:ext cx="413896" cy="369332"/>
          </a:xfrm>
          <a:prstGeom prst="rect">
            <a:avLst/>
          </a:prstGeom>
        </p:spPr>
        <p:txBody>
          <a:bodyPr wrap="none">
            <a:spAutoFit/>
          </a:bodyPr>
          <a:lstStyle/>
          <a:p>
            <a:r>
              <a:rPr lang="tr-TR" dirty="0">
                <a:hlinkClick r:id="rId4" action="ppaction://hlinksldjump"/>
              </a:rPr>
              <a:t>◄</a:t>
            </a:r>
            <a:endParaRPr lang="tr-TR" dirty="0"/>
          </a:p>
        </p:txBody>
      </p:sp>
      <p:sp>
        <p:nvSpPr>
          <p:cNvPr id="6" name="Metin kutusu 5"/>
          <p:cNvSpPr txBox="1"/>
          <p:nvPr/>
        </p:nvSpPr>
        <p:spPr>
          <a:xfrm>
            <a:off x="3300334" y="1578221"/>
            <a:ext cx="2338466" cy="646331"/>
          </a:xfrm>
          <a:prstGeom prst="rect">
            <a:avLst/>
          </a:prstGeom>
          <a:solidFill>
            <a:schemeClr val="bg1"/>
          </a:solidFill>
        </p:spPr>
        <p:txBody>
          <a:bodyPr wrap="square" rtlCol="0">
            <a:spAutoFit/>
          </a:bodyPr>
          <a:lstStyle/>
          <a:p>
            <a:pPr algn="ctr"/>
            <a:r>
              <a:rPr lang="tr-TR" dirty="0" smtClean="0"/>
              <a:t>Logo uzatılamaz veya bastırılamaz</a:t>
            </a:r>
            <a:endParaRPr lang="tr-TR" dirty="0"/>
          </a:p>
        </p:txBody>
      </p:sp>
      <p:sp>
        <p:nvSpPr>
          <p:cNvPr id="7" name="Metin kutusu 6"/>
          <p:cNvSpPr txBox="1"/>
          <p:nvPr/>
        </p:nvSpPr>
        <p:spPr>
          <a:xfrm>
            <a:off x="5727512" y="1567484"/>
            <a:ext cx="2338466" cy="646331"/>
          </a:xfrm>
          <a:prstGeom prst="rect">
            <a:avLst/>
          </a:prstGeom>
          <a:solidFill>
            <a:schemeClr val="bg1"/>
          </a:solidFill>
        </p:spPr>
        <p:txBody>
          <a:bodyPr wrap="square" rtlCol="0">
            <a:spAutoFit/>
          </a:bodyPr>
          <a:lstStyle/>
          <a:p>
            <a:pPr algn="ctr"/>
            <a:r>
              <a:rPr lang="tr-TR" dirty="0" smtClean="0"/>
              <a:t>Logo metin karakteri olarak kullanılamaz</a:t>
            </a:r>
            <a:endParaRPr lang="tr-TR" dirty="0"/>
          </a:p>
        </p:txBody>
      </p:sp>
      <p:sp>
        <p:nvSpPr>
          <p:cNvPr id="8" name="Metin kutusu 7"/>
          <p:cNvSpPr txBox="1"/>
          <p:nvPr/>
        </p:nvSpPr>
        <p:spPr>
          <a:xfrm>
            <a:off x="918050" y="3765029"/>
            <a:ext cx="2292344" cy="646331"/>
          </a:xfrm>
          <a:prstGeom prst="rect">
            <a:avLst/>
          </a:prstGeom>
          <a:solidFill>
            <a:schemeClr val="bg1"/>
          </a:solidFill>
        </p:spPr>
        <p:txBody>
          <a:bodyPr wrap="square" rtlCol="0">
            <a:spAutoFit/>
          </a:bodyPr>
          <a:lstStyle/>
          <a:p>
            <a:pPr algn="ctr"/>
            <a:r>
              <a:rPr lang="tr-TR" dirty="0" smtClean="0"/>
              <a:t>Sadece harfler logo olarak kullanılamaz</a:t>
            </a:r>
            <a:endParaRPr lang="tr-TR" dirty="0"/>
          </a:p>
        </p:txBody>
      </p:sp>
      <p:sp>
        <p:nvSpPr>
          <p:cNvPr id="9" name="Metin kutusu 8"/>
          <p:cNvSpPr txBox="1"/>
          <p:nvPr/>
        </p:nvSpPr>
        <p:spPr>
          <a:xfrm>
            <a:off x="3222888" y="3782519"/>
            <a:ext cx="2338466" cy="646331"/>
          </a:xfrm>
          <a:prstGeom prst="rect">
            <a:avLst/>
          </a:prstGeom>
          <a:solidFill>
            <a:schemeClr val="bg1"/>
          </a:solidFill>
        </p:spPr>
        <p:txBody>
          <a:bodyPr wrap="square" rtlCol="0">
            <a:spAutoFit/>
          </a:bodyPr>
          <a:lstStyle/>
          <a:p>
            <a:pPr algn="ctr"/>
            <a:r>
              <a:rPr lang="tr-TR" dirty="0" smtClean="0"/>
              <a:t>Logo kısaltılamaz veya yükseltilemez</a:t>
            </a:r>
            <a:endParaRPr lang="tr-TR" dirty="0"/>
          </a:p>
        </p:txBody>
      </p:sp>
      <p:sp>
        <p:nvSpPr>
          <p:cNvPr id="10" name="Metin kutusu 9"/>
          <p:cNvSpPr txBox="1"/>
          <p:nvPr/>
        </p:nvSpPr>
        <p:spPr>
          <a:xfrm>
            <a:off x="5682543" y="3746245"/>
            <a:ext cx="2527034" cy="646331"/>
          </a:xfrm>
          <a:prstGeom prst="rect">
            <a:avLst/>
          </a:prstGeom>
          <a:solidFill>
            <a:schemeClr val="bg1"/>
          </a:solidFill>
        </p:spPr>
        <p:txBody>
          <a:bodyPr wrap="square" rtlCol="0">
            <a:spAutoFit/>
          </a:bodyPr>
          <a:lstStyle/>
          <a:p>
            <a:pPr algn="ctr"/>
            <a:r>
              <a:rPr lang="tr-TR" dirty="0" smtClean="0"/>
              <a:t>Logo öğelerinin renkleri değiştirilemez</a:t>
            </a:r>
            <a:endParaRPr lang="tr-TR" dirty="0"/>
          </a:p>
        </p:txBody>
      </p:sp>
      <p:sp>
        <p:nvSpPr>
          <p:cNvPr id="11" name="Metin kutusu 10"/>
          <p:cNvSpPr txBox="1"/>
          <p:nvPr/>
        </p:nvSpPr>
        <p:spPr>
          <a:xfrm>
            <a:off x="959372" y="1588958"/>
            <a:ext cx="2338466" cy="646331"/>
          </a:xfrm>
          <a:prstGeom prst="rect">
            <a:avLst/>
          </a:prstGeom>
          <a:solidFill>
            <a:schemeClr val="bg1"/>
          </a:solidFill>
        </p:spPr>
        <p:txBody>
          <a:bodyPr wrap="square" rtlCol="0">
            <a:spAutoFit/>
          </a:bodyPr>
          <a:lstStyle/>
          <a:p>
            <a:r>
              <a:rPr lang="tr-TR" dirty="0" smtClean="0"/>
              <a:t>Logo kesilemez veya parçalara ayrılamaz </a:t>
            </a:r>
            <a:endParaRPr lang="tr-TR" dirty="0"/>
          </a:p>
        </p:txBody>
      </p:sp>
      <p:sp>
        <p:nvSpPr>
          <p:cNvPr id="12" name="Metin kutusu 11"/>
          <p:cNvSpPr txBox="1"/>
          <p:nvPr/>
        </p:nvSpPr>
        <p:spPr>
          <a:xfrm>
            <a:off x="1169234" y="5931824"/>
            <a:ext cx="1891264" cy="646331"/>
          </a:xfrm>
          <a:prstGeom prst="rect">
            <a:avLst/>
          </a:prstGeom>
          <a:solidFill>
            <a:schemeClr val="bg1"/>
          </a:solidFill>
        </p:spPr>
        <p:txBody>
          <a:bodyPr wrap="square" rtlCol="0">
            <a:spAutoFit/>
          </a:bodyPr>
          <a:lstStyle/>
          <a:p>
            <a:pPr algn="ctr"/>
            <a:r>
              <a:rPr lang="tr-TR" dirty="0" smtClean="0"/>
              <a:t>Logonun açısı değiştirilemez</a:t>
            </a:r>
            <a:endParaRPr lang="tr-TR" dirty="0"/>
          </a:p>
        </p:txBody>
      </p:sp>
      <p:sp>
        <p:nvSpPr>
          <p:cNvPr id="13" name="Metin kutusu 12"/>
          <p:cNvSpPr txBox="1"/>
          <p:nvPr/>
        </p:nvSpPr>
        <p:spPr>
          <a:xfrm>
            <a:off x="3286575" y="5934006"/>
            <a:ext cx="2338466" cy="646331"/>
          </a:xfrm>
          <a:prstGeom prst="rect">
            <a:avLst/>
          </a:prstGeom>
          <a:solidFill>
            <a:schemeClr val="bg1"/>
          </a:solidFill>
        </p:spPr>
        <p:txBody>
          <a:bodyPr wrap="square" rtlCol="0">
            <a:spAutoFit/>
          </a:bodyPr>
          <a:lstStyle/>
          <a:p>
            <a:pPr algn="ctr"/>
            <a:r>
              <a:rPr lang="tr-TR" dirty="0" smtClean="0"/>
              <a:t>Logo soluklaştırılamaz</a:t>
            </a:r>
            <a:endParaRPr lang="tr-TR" dirty="0"/>
          </a:p>
        </p:txBody>
      </p:sp>
      <p:sp>
        <p:nvSpPr>
          <p:cNvPr id="14" name="Metin kutusu 13"/>
          <p:cNvSpPr txBox="1"/>
          <p:nvPr/>
        </p:nvSpPr>
        <p:spPr>
          <a:xfrm>
            <a:off x="5809957" y="5953911"/>
            <a:ext cx="2413415" cy="646331"/>
          </a:xfrm>
          <a:prstGeom prst="rect">
            <a:avLst/>
          </a:prstGeom>
          <a:solidFill>
            <a:schemeClr val="bg1"/>
          </a:solidFill>
        </p:spPr>
        <p:txBody>
          <a:bodyPr wrap="square" rtlCol="0">
            <a:spAutoFit/>
          </a:bodyPr>
          <a:lstStyle/>
          <a:p>
            <a:r>
              <a:rPr lang="tr-TR" dirty="0"/>
              <a:t>Logo desenli </a:t>
            </a:r>
            <a:r>
              <a:rPr lang="tr-TR" dirty="0" smtClean="0"/>
              <a:t>tabanlar üzerinde kullanılamaz</a:t>
            </a:r>
            <a:endParaRPr lang="tr-TR" dirty="0"/>
          </a:p>
        </p:txBody>
      </p:sp>
    </p:spTree>
    <p:extLst>
      <p:ext uri="{BB962C8B-B14F-4D97-AF65-F5344CB8AC3E}">
        <p14:creationId xmlns:p14="http://schemas.microsoft.com/office/powerpoint/2010/main" xmlns="" val="224988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ETİK KURALLAR</a:t>
            </a:r>
            <a:endParaRPr lang="en-US" dirty="0"/>
          </a:p>
        </p:txBody>
      </p:sp>
      <p:sp>
        <p:nvSpPr>
          <p:cNvPr id="3" name="Subtitle 2"/>
          <p:cNvSpPr>
            <a:spLocks noGrp="1"/>
          </p:cNvSpPr>
          <p:nvPr>
            <p:ph type="subTitle" idx="1"/>
          </p:nvPr>
        </p:nvSpPr>
        <p:spPr/>
        <p:txBody>
          <a:bodyPr/>
          <a:lstStyle/>
          <a:p>
            <a:r>
              <a:rPr lang="tr-TR" dirty="0" smtClean="0"/>
              <a:t>Haziran 2015 değişiklikleri</a:t>
            </a:r>
            <a:endParaRPr lang="en-US" dirty="0"/>
          </a:p>
        </p:txBody>
      </p:sp>
    </p:spTree>
    <p:extLst>
      <p:ext uri="{BB962C8B-B14F-4D97-AF65-F5344CB8AC3E}">
        <p14:creationId xmlns:p14="http://schemas.microsoft.com/office/powerpoint/2010/main" xmlns="" val="3609401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Yeni Etik Kurallarda ne değişti</a:t>
            </a:r>
            <a:endParaRPr lang="tr-TR" dirty="0"/>
          </a:p>
        </p:txBody>
      </p:sp>
      <p:sp>
        <p:nvSpPr>
          <p:cNvPr id="3" name="İçerik Yer Tutucusu 2"/>
          <p:cNvSpPr>
            <a:spLocks noGrp="1"/>
          </p:cNvSpPr>
          <p:nvPr>
            <p:ph idx="1"/>
          </p:nvPr>
        </p:nvSpPr>
        <p:spPr>
          <a:xfrm>
            <a:off x="457200" y="1424169"/>
            <a:ext cx="8342026" cy="4875551"/>
          </a:xfrm>
        </p:spPr>
        <p:txBody>
          <a:bodyPr>
            <a:noAutofit/>
          </a:bodyPr>
          <a:lstStyle/>
          <a:p>
            <a:pPr fontAlgn="base"/>
            <a:r>
              <a:rPr lang="tr-TR" sz="2200" b="1" dirty="0" smtClean="0"/>
              <a:t>Bölüm Bir: Tanımlar</a:t>
            </a:r>
            <a:r>
              <a:rPr lang="tr-TR" sz="2200" dirty="0"/>
              <a:t> </a:t>
            </a:r>
            <a:endParaRPr lang="tr-TR" sz="2200" dirty="0" smtClean="0"/>
          </a:p>
          <a:p>
            <a:pPr lvl="1" fontAlgn="base"/>
            <a:r>
              <a:rPr lang="tr-TR" sz="2200" dirty="0" smtClean="0"/>
              <a:t>Öğrenci; Çıkar Çatışması</a:t>
            </a:r>
            <a:r>
              <a:rPr lang="tr-TR" sz="2200" dirty="0"/>
              <a:t> </a:t>
            </a:r>
          </a:p>
          <a:p>
            <a:pPr fontAlgn="base"/>
            <a:r>
              <a:rPr lang="tr-TR" sz="2200" b="1" dirty="0" smtClean="0"/>
              <a:t>Bölüm İki: Kısım 1: Genel olarak Profesyonel Davranış: </a:t>
            </a:r>
          </a:p>
          <a:p>
            <a:pPr lvl="1" fontAlgn="base"/>
            <a:r>
              <a:rPr lang="tr-TR" sz="2200" dirty="0" smtClean="0"/>
              <a:t>Koçluğun yanısıra koç eğitmenliği, koç mentorluğu ve koç süpervizörlüğü ilişkilerine de uygulama</a:t>
            </a:r>
          </a:p>
          <a:p>
            <a:pPr lvl="1" fontAlgn="base"/>
            <a:r>
              <a:rPr lang="tr-TR" sz="2200" dirty="0" smtClean="0"/>
              <a:t>Etiğe aykırı davranış veya olası aykırılık durumunda uygun eyleme geçmeye adanmışlık</a:t>
            </a:r>
          </a:p>
          <a:p>
            <a:pPr lvl="1" fontAlgn="base"/>
            <a:r>
              <a:rPr lang="tr-TR" sz="2200" dirty="0" smtClean="0"/>
              <a:t>Kurallar hakkında başkalarında farkındalık yaratma ve iletişimde olma zorunluluğu </a:t>
            </a:r>
          </a:p>
          <a:p>
            <a:pPr lvl="1" fontAlgn="base"/>
            <a:r>
              <a:rPr lang="tr-TR" sz="2200" dirty="0"/>
              <a:t>Y</a:t>
            </a:r>
            <a:r>
              <a:rPr lang="tr-TR" sz="2200" dirty="0" smtClean="0"/>
              <a:t>asa dışı ayrımcılıktan kaçınmak</a:t>
            </a:r>
          </a:p>
          <a:p>
            <a:pPr fontAlgn="base"/>
            <a:r>
              <a:rPr lang="tr-TR" sz="2200" b="1" dirty="0" smtClean="0"/>
              <a:t>Bölüm</a:t>
            </a:r>
            <a:r>
              <a:rPr lang="en-US" sz="2200" b="1" dirty="0" smtClean="0"/>
              <a:t> 2: </a:t>
            </a:r>
            <a:r>
              <a:rPr lang="tr-TR" sz="2200" b="1" dirty="0" smtClean="0"/>
              <a:t>Çıkar Çatışmaları</a:t>
            </a:r>
            <a:r>
              <a:rPr lang="en-US" sz="2200" dirty="0" smtClean="0"/>
              <a:t>: </a:t>
            </a:r>
            <a:endParaRPr lang="tr-TR" sz="2200" dirty="0" smtClean="0"/>
          </a:p>
          <a:p>
            <a:pPr lvl="1" fontAlgn="base"/>
            <a:r>
              <a:rPr lang="tr-TR" sz="2200" dirty="0" smtClean="0"/>
              <a:t>Mevcut veya potansiyel çatışmanın farkında olma uyanıklığı</a:t>
            </a:r>
          </a:p>
          <a:p>
            <a:pPr lvl="1" fontAlgn="base"/>
            <a:r>
              <a:rPr lang="tr-TR" sz="2200" dirty="0" smtClean="0"/>
              <a:t>İç koçlar için paydaşlar ile sınır koyma gerekleri</a:t>
            </a:r>
            <a:endParaRPr lang="en-US" sz="2200" dirty="0"/>
          </a:p>
        </p:txBody>
      </p:sp>
    </p:spTree>
    <p:extLst>
      <p:ext uri="{BB962C8B-B14F-4D97-AF65-F5344CB8AC3E}">
        <p14:creationId xmlns:p14="http://schemas.microsoft.com/office/powerpoint/2010/main" xmlns="" val="2213263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it-IT" dirty="0"/>
              <a:t>Yeni Etik Kurallarda ne değişti</a:t>
            </a:r>
            <a:endParaRPr lang="tr-TR" dirty="0"/>
          </a:p>
        </p:txBody>
      </p:sp>
      <p:sp>
        <p:nvSpPr>
          <p:cNvPr id="3" name="İçerik Yer Tutucusu 2"/>
          <p:cNvSpPr>
            <a:spLocks noGrp="1"/>
          </p:cNvSpPr>
          <p:nvPr>
            <p:ph idx="1"/>
          </p:nvPr>
        </p:nvSpPr>
        <p:spPr/>
        <p:txBody>
          <a:bodyPr>
            <a:noAutofit/>
          </a:bodyPr>
          <a:lstStyle/>
          <a:p>
            <a:pPr fontAlgn="base"/>
            <a:r>
              <a:rPr lang="tr-TR" sz="2200" b="1" dirty="0"/>
              <a:t>Kısım 3: Müşteriler ile Profesyonel Davranış:  </a:t>
            </a:r>
            <a:endParaRPr lang="tr-TR" sz="2200" b="1" dirty="0" smtClean="0"/>
          </a:p>
          <a:p>
            <a:pPr lvl="1" fontAlgn="base"/>
            <a:r>
              <a:rPr lang="tr-TR" sz="2200" dirty="0" smtClean="0"/>
              <a:t>Romantik ilişkilerden kaçınmak, birlikte çalışılanların da davranışlarının da bu bağlamda farkında olmak</a:t>
            </a:r>
          </a:p>
          <a:p>
            <a:pPr lvl="1" fontAlgn="base"/>
            <a:r>
              <a:rPr lang="tr-TR" sz="2200" dirty="0"/>
              <a:t>İ</a:t>
            </a:r>
            <a:r>
              <a:rPr lang="tr-TR" sz="2200" dirty="0" smtClean="0"/>
              <a:t>lişkileri yönetebilmek için özellikle kültürel olarak hassas sınırların farkında olmak</a:t>
            </a:r>
            <a:endParaRPr lang="en-US" sz="2200" dirty="0" smtClean="0"/>
          </a:p>
          <a:p>
            <a:pPr fontAlgn="base"/>
            <a:r>
              <a:rPr lang="tr-TR" sz="2200" b="1" dirty="0" smtClean="0"/>
              <a:t>Kısım </a:t>
            </a:r>
            <a:r>
              <a:rPr lang="tr-TR" sz="2200" b="1" dirty="0"/>
              <a:t>4: Gizlilik / </a:t>
            </a:r>
            <a:r>
              <a:rPr lang="tr-TR" sz="2200" b="1" dirty="0" smtClean="0"/>
              <a:t>Mahremiyet:</a:t>
            </a:r>
            <a:r>
              <a:rPr lang="tr-TR" sz="2200" dirty="0"/>
              <a:t> </a:t>
            </a:r>
            <a:endParaRPr lang="tr-TR" sz="2200" dirty="0" smtClean="0"/>
          </a:p>
          <a:p>
            <a:pPr lvl="1" fontAlgn="base"/>
            <a:r>
              <a:rPr lang="tr-TR" sz="2200" dirty="0" smtClean="0"/>
              <a:t>Gizliliğin korunamayacağı durumların açıkça sözleşme altına alınma mecburiyeti </a:t>
            </a:r>
            <a:endParaRPr lang="tr-TR" sz="2200" dirty="0"/>
          </a:p>
          <a:p>
            <a:pPr fontAlgn="base"/>
            <a:r>
              <a:rPr lang="tr-TR" sz="2200" b="1" dirty="0" smtClean="0"/>
              <a:t>Kısım </a:t>
            </a:r>
            <a:r>
              <a:rPr lang="tr-TR" sz="2200" b="1" dirty="0"/>
              <a:t>5: Sürekli </a:t>
            </a:r>
            <a:r>
              <a:rPr lang="tr-TR" sz="2200" b="1" dirty="0" smtClean="0"/>
              <a:t>Gelişim:</a:t>
            </a:r>
          </a:p>
          <a:p>
            <a:pPr lvl="1" fontAlgn="base"/>
            <a:r>
              <a:rPr lang="tr-TR" sz="2200" dirty="0" smtClean="0"/>
              <a:t>Koçlar olarak sürekli öğrenmeye adanmışlığımıza vurgu yapan tamamen yeni bir kısım</a:t>
            </a:r>
            <a:endParaRPr lang="tr-TR" sz="2200" dirty="0"/>
          </a:p>
          <a:p>
            <a:r>
              <a:rPr lang="tr-TR" sz="2200" b="1" dirty="0" smtClean="0"/>
              <a:t>Üçüncü </a:t>
            </a:r>
            <a:r>
              <a:rPr lang="tr-TR" sz="2200" b="1" dirty="0"/>
              <a:t>Bölüm: ICF Etik </a:t>
            </a:r>
            <a:r>
              <a:rPr lang="tr-TR" sz="2200" b="1" dirty="0" smtClean="0"/>
              <a:t>Yemini:</a:t>
            </a:r>
          </a:p>
          <a:p>
            <a:pPr lvl="1"/>
            <a:r>
              <a:rPr lang="tr-TR" sz="2200" dirty="0" smtClean="0"/>
              <a:t>«Etik Davranış İnceleme </a:t>
            </a:r>
            <a:r>
              <a:rPr lang="tr-TR" sz="2200" dirty="0" err="1" smtClean="0"/>
              <a:t>Süreci»ne</a:t>
            </a:r>
            <a:r>
              <a:rPr lang="tr-TR" sz="2200" dirty="0" smtClean="0"/>
              <a:t> bir link eklendi</a:t>
            </a:r>
            <a:endParaRPr lang="tr-TR" sz="2200" dirty="0"/>
          </a:p>
        </p:txBody>
      </p:sp>
    </p:spTree>
    <p:extLst>
      <p:ext uri="{BB962C8B-B14F-4D97-AF65-F5344CB8AC3E}">
        <p14:creationId xmlns:p14="http://schemas.microsoft.com/office/powerpoint/2010/main" xmlns="" val="1237394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Etik ihlalleri hakkında başvurular</a:t>
            </a:r>
            <a:endParaRPr lang="tr-TR" dirty="0"/>
          </a:p>
        </p:txBody>
      </p:sp>
      <p:sp>
        <p:nvSpPr>
          <p:cNvPr id="3" name="İçerik Yer Tutucusu 2"/>
          <p:cNvSpPr>
            <a:spLocks noGrp="1"/>
          </p:cNvSpPr>
          <p:nvPr>
            <p:ph idx="1"/>
          </p:nvPr>
        </p:nvSpPr>
        <p:spPr/>
        <p:txBody>
          <a:bodyPr anchor="t"/>
          <a:lstStyle/>
          <a:p>
            <a:pPr marL="0" indent="0">
              <a:buNone/>
            </a:pPr>
            <a:r>
              <a:rPr lang="en-US" dirty="0" smtClean="0"/>
              <a:t>Ethical </a:t>
            </a:r>
            <a:r>
              <a:rPr lang="en-US" dirty="0"/>
              <a:t>Conduct Review (</a:t>
            </a:r>
            <a:r>
              <a:rPr lang="en-US" dirty="0" err="1"/>
              <a:t>ECR</a:t>
            </a:r>
            <a:r>
              <a:rPr lang="en-US" dirty="0"/>
              <a:t>) </a:t>
            </a:r>
            <a:r>
              <a:rPr lang="en-US" dirty="0" smtClean="0"/>
              <a:t>Process</a:t>
            </a:r>
            <a:r>
              <a:rPr lang="tr-TR" dirty="0" smtClean="0"/>
              <a:t> </a:t>
            </a:r>
            <a:r>
              <a:rPr lang="tr-TR" dirty="0"/>
              <a:t>- </a:t>
            </a:r>
            <a:r>
              <a:rPr lang="tr-TR" sz="2800" dirty="0" smtClean="0"/>
              <a:t>Etik </a:t>
            </a:r>
            <a:r>
              <a:rPr lang="tr-TR" sz="2800" dirty="0"/>
              <a:t>Davranış İnceleme </a:t>
            </a:r>
            <a:r>
              <a:rPr lang="tr-TR" sz="2800" dirty="0" smtClean="0"/>
              <a:t>Süreci</a:t>
            </a:r>
          </a:p>
          <a:p>
            <a:pPr lvl="1"/>
            <a:r>
              <a:rPr lang="tr-TR" dirty="0" err="1" smtClean="0"/>
              <a:t>Independant</a:t>
            </a:r>
            <a:r>
              <a:rPr lang="tr-TR" dirty="0" smtClean="0"/>
              <a:t> </a:t>
            </a:r>
            <a:r>
              <a:rPr lang="tr-TR" dirty="0" err="1" smtClean="0"/>
              <a:t>Review</a:t>
            </a:r>
            <a:r>
              <a:rPr lang="tr-TR" dirty="0" smtClean="0"/>
              <a:t> Board (</a:t>
            </a:r>
            <a:r>
              <a:rPr lang="tr-TR" dirty="0" err="1" smtClean="0"/>
              <a:t>IRB</a:t>
            </a:r>
            <a:r>
              <a:rPr lang="tr-TR" dirty="0" smtClean="0"/>
              <a:t>) – Bağımsız İnceleme Kurulu</a:t>
            </a:r>
          </a:p>
          <a:p>
            <a:pPr marL="0" indent="0">
              <a:buNone/>
            </a:pPr>
            <a:r>
              <a:rPr lang="tr-TR" dirty="0"/>
              <a:t>Program </a:t>
            </a:r>
            <a:r>
              <a:rPr lang="tr-TR" dirty="0" err="1" smtClean="0"/>
              <a:t>Complaint</a:t>
            </a:r>
            <a:r>
              <a:rPr lang="tr-TR" dirty="0" smtClean="0"/>
              <a:t> </a:t>
            </a:r>
            <a:r>
              <a:rPr lang="tr-TR" dirty="0" err="1" smtClean="0"/>
              <a:t>Process</a:t>
            </a:r>
            <a:r>
              <a:rPr lang="tr-TR" dirty="0" smtClean="0"/>
              <a:t> – </a:t>
            </a:r>
            <a:r>
              <a:rPr lang="tr-TR" sz="2800" dirty="0" smtClean="0"/>
              <a:t>(Eğitim) Programı Şikayet Süreci</a:t>
            </a:r>
            <a:endParaRPr lang="tr-TR" sz="2800" dirty="0"/>
          </a:p>
        </p:txBody>
      </p:sp>
    </p:spTree>
    <p:extLst>
      <p:ext uri="{BB962C8B-B14F-4D97-AF65-F5344CB8AC3E}">
        <p14:creationId xmlns:p14="http://schemas.microsoft.com/office/powerpoint/2010/main" xmlns="" val="62838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ETİK KONUSUNDAKİ ÖRNEKLER</a:t>
            </a:r>
            <a:endParaRPr lang="en-US" dirty="0"/>
          </a:p>
        </p:txBody>
      </p:sp>
    </p:spTree>
    <p:extLst>
      <p:ext uri="{BB962C8B-B14F-4D97-AF65-F5344CB8AC3E}">
        <p14:creationId xmlns:p14="http://schemas.microsoft.com/office/powerpoint/2010/main" xmlns="" val="364733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IRB’ye</a:t>
            </a:r>
            <a:r>
              <a:rPr lang="tr-TR" dirty="0" smtClean="0"/>
              <a:t> giden sorgulama ve şikayet konuları</a:t>
            </a:r>
            <a:endParaRPr lang="tr-TR" dirty="0"/>
          </a:p>
        </p:txBody>
      </p:sp>
      <p:sp>
        <p:nvSpPr>
          <p:cNvPr id="3" name="İçerik Yer Tutucusu 2"/>
          <p:cNvSpPr>
            <a:spLocks noGrp="1"/>
          </p:cNvSpPr>
          <p:nvPr>
            <p:ph idx="1"/>
          </p:nvPr>
        </p:nvSpPr>
        <p:spPr/>
        <p:txBody>
          <a:bodyPr>
            <a:normAutofit fontScale="92500" lnSpcReduction="20000"/>
          </a:bodyPr>
          <a:lstStyle/>
          <a:p>
            <a:pPr marL="514350" indent="-514350">
              <a:buFont typeface="+mj-lt"/>
              <a:buAutoNum type="arabicPeriod"/>
            </a:pPr>
            <a:r>
              <a:rPr lang="tr-TR" dirty="0" smtClean="0"/>
              <a:t>Sözleşme</a:t>
            </a:r>
            <a:endParaRPr lang="en-US" dirty="0"/>
          </a:p>
          <a:p>
            <a:pPr marL="514350" indent="-514350">
              <a:buFont typeface="+mj-lt"/>
              <a:buAutoNum type="arabicPeriod"/>
            </a:pPr>
            <a:r>
              <a:rPr lang="tr-TR" dirty="0" smtClean="0"/>
              <a:t>Müşteri verisinin saklanması</a:t>
            </a:r>
            <a:endParaRPr lang="en-US" dirty="0"/>
          </a:p>
          <a:p>
            <a:pPr marL="514350" indent="-514350">
              <a:buFont typeface="+mj-lt"/>
              <a:buAutoNum type="arabicPeriod"/>
            </a:pPr>
            <a:r>
              <a:rPr lang="tr-TR" dirty="0" smtClean="0"/>
              <a:t>Gizlilik, ne zaman ve neyin koç tarafından paylaşılabileceği</a:t>
            </a:r>
            <a:endParaRPr lang="en-US" dirty="0"/>
          </a:p>
          <a:p>
            <a:pPr marL="514350" indent="-514350">
              <a:buFont typeface="+mj-lt"/>
              <a:buAutoNum type="arabicPeriod"/>
            </a:pPr>
            <a:r>
              <a:rPr lang="tr-TR" dirty="0" smtClean="0"/>
              <a:t>Çıkar çatışması </a:t>
            </a:r>
            <a:r>
              <a:rPr lang="en-US" dirty="0" smtClean="0"/>
              <a:t>(</a:t>
            </a:r>
            <a:r>
              <a:rPr lang="tr-TR" dirty="0" smtClean="0"/>
              <a:t>koç olarak </a:t>
            </a:r>
            <a:r>
              <a:rPr lang="tr-TR" dirty="0"/>
              <a:t>süreçten </a:t>
            </a:r>
            <a:r>
              <a:rPr lang="tr-TR" dirty="0" smtClean="0"/>
              <a:t>ne zaman ayrılmalıyım) </a:t>
            </a:r>
            <a:endParaRPr lang="en-US" dirty="0"/>
          </a:p>
          <a:p>
            <a:pPr marL="514350" indent="-514350">
              <a:buFont typeface="+mj-lt"/>
              <a:buAutoNum type="arabicPeriod"/>
            </a:pPr>
            <a:r>
              <a:rPr lang="tr-TR" dirty="0" smtClean="0"/>
              <a:t>Başka bir profesyonele uygun aktarım</a:t>
            </a:r>
            <a:endParaRPr lang="en-US" dirty="0"/>
          </a:p>
          <a:p>
            <a:pPr marL="514350" indent="-514350">
              <a:buFont typeface="+mj-lt"/>
              <a:buAutoNum type="arabicPeriod"/>
            </a:pPr>
            <a:r>
              <a:rPr lang="tr-TR" dirty="0" smtClean="0"/>
              <a:t>Müşterilerle uygunsuz ilişkiler</a:t>
            </a:r>
            <a:r>
              <a:rPr lang="en-US" dirty="0" smtClean="0"/>
              <a:t>, </a:t>
            </a:r>
            <a:r>
              <a:rPr lang="tr-TR" dirty="0" smtClean="0"/>
              <a:t>vs.</a:t>
            </a:r>
            <a:endParaRPr lang="en-US" dirty="0"/>
          </a:p>
          <a:p>
            <a:pPr marL="514350" indent="-514350">
              <a:buFont typeface="+mj-lt"/>
              <a:buAutoNum type="arabicPeriod"/>
            </a:pPr>
            <a:r>
              <a:rPr lang="tr-TR" dirty="0" smtClean="0"/>
              <a:t>İç Koçlar – çifte rol</a:t>
            </a:r>
            <a:r>
              <a:rPr lang="en-US" dirty="0" smtClean="0"/>
              <a:t>, </a:t>
            </a:r>
            <a:r>
              <a:rPr lang="tr-TR" dirty="0" smtClean="0"/>
              <a:t>«</a:t>
            </a:r>
            <a:r>
              <a:rPr lang="en-US" dirty="0" smtClean="0"/>
              <a:t>sponsor </a:t>
            </a:r>
            <a:r>
              <a:rPr lang="tr-TR" dirty="0" smtClean="0"/>
              <a:t>ve</a:t>
            </a:r>
            <a:r>
              <a:rPr lang="en-US" dirty="0" smtClean="0"/>
              <a:t> </a:t>
            </a:r>
            <a:r>
              <a:rPr lang="tr-TR" dirty="0" smtClean="0"/>
              <a:t>müşteri»</a:t>
            </a:r>
            <a:r>
              <a:rPr lang="en-US" dirty="0" smtClean="0"/>
              <a:t> </a:t>
            </a:r>
            <a:r>
              <a:rPr lang="tr-TR" dirty="0" err="1" smtClean="0"/>
              <a:t>vs</a:t>
            </a:r>
            <a:r>
              <a:rPr lang="en-US" dirty="0" smtClean="0"/>
              <a:t>.</a:t>
            </a:r>
            <a:endParaRPr lang="en-US" dirty="0"/>
          </a:p>
        </p:txBody>
      </p:sp>
    </p:spTree>
    <p:extLst>
      <p:ext uri="{BB962C8B-B14F-4D97-AF65-F5344CB8AC3E}">
        <p14:creationId xmlns:p14="http://schemas.microsoft.com/office/powerpoint/2010/main" xmlns="" val="3986790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Sözleşme</a:t>
            </a:r>
            <a:endParaRPr lang="tr-TR" dirty="0"/>
          </a:p>
        </p:txBody>
      </p:sp>
      <p:sp>
        <p:nvSpPr>
          <p:cNvPr id="3" name="İçerik Yer Tutucusu 2"/>
          <p:cNvSpPr>
            <a:spLocks noGrp="1"/>
          </p:cNvSpPr>
          <p:nvPr>
            <p:ph idx="1"/>
          </p:nvPr>
        </p:nvSpPr>
        <p:spPr/>
        <p:txBody>
          <a:bodyPr>
            <a:normAutofit fontScale="70000" lnSpcReduction="20000"/>
          </a:bodyPr>
          <a:lstStyle/>
          <a:p>
            <a:pPr fontAlgn="base"/>
            <a:r>
              <a:rPr lang="tr-TR" dirty="0" smtClean="0"/>
              <a:t>Müşterim, </a:t>
            </a:r>
            <a:r>
              <a:rPr lang="tr-TR" dirty="0"/>
              <a:t>bir çok </a:t>
            </a:r>
            <a:r>
              <a:rPr lang="tr-TR" dirty="0" smtClean="0"/>
              <a:t>görüşme </a:t>
            </a:r>
            <a:r>
              <a:rPr lang="tr-TR" dirty="0"/>
              <a:t>yaptıktan </a:t>
            </a:r>
            <a:r>
              <a:rPr lang="tr-TR" dirty="0" smtClean="0"/>
              <a:t>sonra, </a:t>
            </a:r>
            <a:r>
              <a:rPr lang="tr-TR" dirty="0"/>
              <a:t>son dakikada </a:t>
            </a:r>
            <a:r>
              <a:rPr lang="tr-TR" dirty="0" smtClean="0"/>
              <a:t>görüşmelerimiz </a:t>
            </a:r>
            <a:r>
              <a:rPr lang="tr-TR" dirty="0"/>
              <a:t>iptal etmeye başladı. Fatura kesmem gerektiğini düşünüyorum ama sözleşmem bunu kapsamıyor. Kendisine gelmediği görüşmeler için fatura gönderebilir miyim?</a:t>
            </a:r>
          </a:p>
          <a:p>
            <a:pPr marL="0" indent="0" fontAlgn="base">
              <a:buNone/>
            </a:pPr>
            <a:endParaRPr lang="tr-TR" dirty="0"/>
          </a:p>
          <a:p>
            <a:pPr fontAlgn="base"/>
            <a:r>
              <a:rPr lang="tr-TR" dirty="0"/>
              <a:t>Müşterim koçluk almaya başladığında belirli bir ücretim vardı ve sponsor da onu ödüyordu. Müşterim üç ayık ücretsiz izin aldı ve bu arada ben ücretimi arttırdım. Sponsordan </a:t>
            </a:r>
            <a:r>
              <a:rPr lang="tr-TR" dirty="0" smtClean="0"/>
              <a:t>yeniden başladığımız koçluk için yeni </a:t>
            </a:r>
            <a:r>
              <a:rPr lang="tr-TR" dirty="0"/>
              <a:t>ücreti talep etmeyi adil buluyorum</a:t>
            </a:r>
            <a:r>
              <a:rPr lang="tr-TR" sz="2800" b="1" dirty="0" smtClean="0"/>
              <a:t>.</a:t>
            </a:r>
          </a:p>
          <a:p>
            <a:pPr fontAlgn="base"/>
            <a:endParaRPr lang="tr-TR" sz="2800" b="1" dirty="0"/>
          </a:p>
          <a:p>
            <a:pPr fontAlgn="base"/>
            <a:r>
              <a:rPr lang="tr-TR" sz="3100" dirty="0"/>
              <a:t>Hizmetim için bir ücret ödenmeyen </a:t>
            </a:r>
            <a:r>
              <a:rPr lang="tr-TR" sz="3100" dirty="0" err="1"/>
              <a:t>pro</a:t>
            </a:r>
            <a:r>
              <a:rPr lang="tr-TR" sz="3100" dirty="0"/>
              <a:t>-bono müşterilerime de sözleşme yapmalı mıyım?</a:t>
            </a:r>
          </a:p>
          <a:p>
            <a:pPr fontAlgn="base"/>
            <a:endParaRPr lang="tr-TR" sz="3100" dirty="0"/>
          </a:p>
          <a:p>
            <a:endParaRPr lang="tr-TR" dirty="0"/>
          </a:p>
        </p:txBody>
      </p:sp>
    </p:spTree>
    <p:extLst>
      <p:ext uri="{BB962C8B-B14F-4D97-AF65-F5344CB8AC3E}">
        <p14:creationId xmlns:p14="http://schemas.microsoft.com/office/powerpoint/2010/main" xmlns="" val="2893560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Sözleşme - </a:t>
            </a:r>
            <a:r>
              <a:rPr lang="tr-TR" dirty="0"/>
              <a:t>Gizlilik</a:t>
            </a:r>
          </a:p>
        </p:txBody>
      </p:sp>
      <p:sp>
        <p:nvSpPr>
          <p:cNvPr id="3" name="İçerik Yer Tutucusu 2"/>
          <p:cNvSpPr>
            <a:spLocks noGrp="1"/>
          </p:cNvSpPr>
          <p:nvPr>
            <p:ph idx="1"/>
          </p:nvPr>
        </p:nvSpPr>
        <p:spPr/>
        <p:txBody>
          <a:bodyPr>
            <a:normAutofit fontScale="77500" lnSpcReduction="20000"/>
          </a:bodyPr>
          <a:lstStyle/>
          <a:p>
            <a:pPr fontAlgn="base"/>
            <a:r>
              <a:rPr lang="tr-TR" sz="2900" dirty="0"/>
              <a:t>Müşterimle 10 koçluk görüşmesi için anlaştık ve paranın tamamını ödedi. Altı görüşmeden sonra müşterim devam etmek istemedi. Beklediği değeri alamadığını söyleyerek parasının iadesini istiyor. Geri ödemeli miyim</a:t>
            </a:r>
            <a:r>
              <a:rPr lang="tr-TR" sz="2900" dirty="0" smtClean="0"/>
              <a:t>?</a:t>
            </a:r>
          </a:p>
          <a:p>
            <a:pPr fontAlgn="base"/>
            <a:endParaRPr lang="tr-TR" sz="2900" dirty="0"/>
          </a:p>
          <a:p>
            <a:pPr fontAlgn="base"/>
            <a:r>
              <a:rPr lang="tr-TR" sz="2900" dirty="0" smtClean="0"/>
              <a:t>Bir yönetici takımına koçluk yapmak üzere anlaştık. İlk adım hem takımın bütünü hem de her bir üyesi için bir gelişme planı tasarlamak. İK dahili bir verimlilik araştırması için geliştirdiğimiz koçluk hedeflerini öğrenmek istiyor. Müşterilerimle yarattığımız bu hedefleri İK ile paylaşmalı mıyım?</a:t>
            </a:r>
            <a:r>
              <a:rPr lang="en-US" sz="2900" dirty="0" smtClean="0"/>
              <a:t> </a:t>
            </a:r>
            <a:endParaRPr lang="tr-TR" sz="2900" dirty="0" smtClean="0"/>
          </a:p>
          <a:p>
            <a:pPr fontAlgn="base"/>
            <a:endParaRPr lang="en-US" sz="2900" dirty="0"/>
          </a:p>
          <a:p>
            <a:pPr fontAlgn="base"/>
            <a:r>
              <a:rPr lang="tr-TR" sz="2900" dirty="0" smtClean="0"/>
              <a:t>12 yaşında bir çocuğa koçluk yapıyorum. Babası arayarak nasıl gidiyor diye soruyor? Onunla genel olarak konuşabilir miyim?</a:t>
            </a:r>
            <a:endParaRPr lang="tr-TR" sz="2900" dirty="0"/>
          </a:p>
          <a:p>
            <a:pPr fontAlgn="base"/>
            <a:endParaRPr lang="tr-TR" sz="2900" dirty="0"/>
          </a:p>
          <a:p>
            <a:pPr fontAlgn="base"/>
            <a:endParaRPr lang="en-US" b="1" dirty="0">
              <a:solidFill>
                <a:srgbClr val="233893"/>
              </a:solidFill>
              <a:latin typeface="OpenSans"/>
            </a:endParaRPr>
          </a:p>
        </p:txBody>
      </p:sp>
    </p:spTree>
    <p:extLst>
      <p:ext uri="{BB962C8B-B14F-4D97-AF65-F5344CB8AC3E}">
        <p14:creationId xmlns:p14="http://schemas.microsoft.com/office/powerpoint/2010/main" xmlns="" val="6895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Gündem</a:t>
            </a:r>
            <a:endParaRPr lang="tr-TR" dirty="0"/>
          </a:p>
        </p:txBody>
      </p:sp>
      <p:sp>
        <p:nvSpPr>
          <p:cNvPr id="3" name="İçerik Yer Tutucusu 2"/>
          <p:cNvSpPr>
            <a:spLocks noGrp="1"/>
          </p:cNvSpPr>
          <p:nvPr>
            <p:ph idx="1"/>
          </p:nvPr>
        </p:nvSpPr>
        <p:spPr/>
        <p:txBody>
          <a:bodyPr/>
          <a:lstStyle/>
          <a:p>
            <a:r>
              <a:rPr lang="tr-TR" dirty="0" smtClean="0"/>
              <a:t>ICF Meslek/İletişim Dili (Jargonu)</a:t>
            </a:r>
          </a:p>
          <a:p>
            <a:r>
              <a:rPr lang="tr-TR" dirty="0" smtClean="0"/>
              <a:t>ICF Logolarının kullanımı </a:t>
            </a:r>
          </a:p>
          <a:p>
            <a:r>
              <a:rPr lang="tr-TR" dirty="0" smtClean="0"/>
              <a:t>ICF Yeni Etik Kurallarındaki değişiklikler</a:t>
            </a:r>
          </a:p>
          <a:p>
            <a:r>
              <a:rPr lang="tr-TR" dirty="0" smtClean="0"/>
              <a:t>Etik konusundaki örnekler</a:t>
            </a:r>
          </a:p>
          <a:p>
            <a:r>
              <a:rPr lang="tr-TR" dirty="0" smtClean="0"/>
              <a:t>Haksız rekabet başlıkları</a:t>
            </a:r>
          </a:p>
          <a:p>
            <a:endParaRPr lang="tr-TR" dirty="0"/>
          </a:p>
        </p:txBody>
      </p:sp>
    </p:spTree>
    <p:extLst>
      <p:ext uri="{BB962C8B-B14F-4D97-AF65-F5344CB8AC3E}">
        <p14:creationId xmlns:p14="http://schemas.microsoft.com/office/powerpoint/2010/main" xmlns="" val="3146449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Sözleşme – Gizlilik</a:t>
            </a:r>
            <a:endParaRPr lang="tr-TR" dirty="0"/>
          </a:p>
        </p:txBody>
      </p:sp>
      <p:sp>
        <p:nvSpPr>
          <p:cNvPr id="3" name="İçerik Yer Tutucusu 2"/>
          <p:cNvSpPr>
            <a:spLocks noGrp="1"/>
          </p:cNvSpPr>
          <p:nvPr>
            <p:ph idx="1"/>
          </p:nvPr>
        </p:nvSpPr>
        <p:spPr>
          <a:xfrm>
            <a:off x="457200" y="1600200"/>
            <a:ext cx="8229600" cy="4701209"/>
          </a:xfrm>
        </p:spPr>
        <p:txBody>
          <a:bodyPr>
            <a:normAutofit fontScale="92500"/>
          </a:bodyPr>
          <a:lstStyle/>
          <a:p>
            <a:pPr fontAlgn="base"/>
            <a:r>
              <a:rPr lang="tr-TR" sz="2300" dirty="0" smtClean="0"/>
              <a:t>Orta düzey bir yönetici ile koçluk anlaşması yapmayı, hali hazırda onun yöneticisine koçluk yaparken kabul etmeli miyim?</a:t>
            </a:r>
            <a:r>
              <a:rPr lang="en-US" sz="2300" dirty="0" smtClean="0"/>
              <a:t>.</a:t>
            </a:r>
            <a:r>
              <a:rPr lang="en-US" sz="2300" dirty="0"/>
              <a:t/>
            </a:r>
            <a:br>
              <a:rPr lang="en-US" sz="2300" dirty="0"/>
            </a:br>
            <a:endParaRPr lang="tr-TR" sz="2300" dirty="0" smtClean="0"/>
          </a:p>
          <a:p>
            <a:pPr fontAlgn="base"/>
            <a:r>
              <a:rPr lang="tr-TR" sz="2300" dirty="0" smtClean="0"/>
              <a:t>Müşteri randevularımı içeren takvimimi masamın üstünde veya resepsiyonda tutmak uygun mudur?</a:t>
            </a:r>
          </a:p>
          <a:p>
            <a:pPr fontAlgn="base"/>
            <a:endParaRPr lang="en-US" sz="2300" dirty="0"/>
          </a:p>
          <a:p>
            <a:pPr fontAlgn="base"/>
            <a:r>
              <a:rPr lang="tr-TR" sz="2300" dirty="0" smtClean="0"/>
              <a:t>Eski müşterilerimi potansiyel müşterilerim için referans gösterebilir miyim?</a:t>
            </a:r>
          </a:p>
          <a:p>
            <a:pPr fontAlgn="base"/>
            <a:endParaRPr lang="en-US" sz="2300" dirty="0"/>
          </a:p>
          <a:p>
            <a:pPr fontAlgn="base"/>
            <a:r>
              <a:rPr lang="tr-TR" sz="2300" dirty="0" smtClean="0"/>
              <a:t>İK Bölümü altı müşterim için koçluk ücretimi ödüyor ve anlaşmayı da sponsor olarak onlar imzaladı. Muhasebe bölümü, gelecek yılı bütçeleyebilmek için kaç görüşme yapacağım hakkında bilgi istiyor. Muhasebeye bu bilgiyi vermeli miyim?</a:t>
            </a:r>
            <a:endParaRPr lang="en-US" sz="2300" dirty="0"/>
          </a:p>
        </p:txBody>
      </p:sp>
    </p:spTree>
    <p:extLst>
      <p:ext uri="{BB962C8B-B14F-4D97-AF65-F5344CB8AC3E}">
        <p14:creationId xmlns:p14="http://schemas.microsoft.com/office/powerpoint/2010/main" xmlns="" val="32209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Gizlilik</a:t>
            </a:r>
            <a:endParaRPr lang="tr-TR" dirty="0"/>
          </a:p>
        </p:txBody>
      </p:sp>
      <p:sp>
        <p:nvSpPr>
          <p:cNvPr id="3" name="İçerik Yer Tutucusu 2"/>
          <p:cNvSpPr>
            <a:spLocks noGrp="1"/>
          </p:cNvSpPr>
          <p:nvPr>
            <p:ph idx="1"/>
          </p:nvPr>
        </p:nvSpPr>
        <p:spPr/>
        <p:txBody>
          <a:bodyPr>
            <a:normAutofit/>
          </a:bodyPr>
          <a:lstStyle/>
          <a:p>
            <a:pPr fontAlgn="base">
              <a:lnSpc>
                <a:spcPct val="90000"/>
              </a:lnSpc>
            </a:pPr>
            <a:r>
              <a:rPr lang="tr-TR" sz="2400" dirty="0" smtClean="0"/>
              <a:t>Genç kızım bana müşteri dosyalarının yerlerine konması, kişiselleştirilmiş koçluk paketlerinin hazırlanması gibi küçük idari işlerde yardımcı oluyor. Onunla ICF etik kuralları konusunda sözleşme yapmama gerek var mı?</a:t>
            </a:r>
          </a:p>
          <a:p>
            <a:pPr fontAlgn="base">
              <a:lnSpc>
                <a:spcPct val="90000"/>
              </a:lnSpc>
            </a:pPr>
            <a:endParaRPr lang="en-US" sz="2400" dirty="0"/>
          </a:p>
          <a:p>
            <a:pPr fontAlgn="base">
              <a:lnSpc>
                <a:spcPct val="90000"/>
              </a:lnSpc>
            </a:pPr>
            <a:r>
              <a:rPr lang="tr-TR" sz="2400" dirty="0" smtClean="0"/>
              <a:t>Koçluk müşterilerimin kişilik envanterleri için bir firma ile dış kaynak olarak çalışıyorum. Bu firmanın ICF Gizlilik/Mahremiyet standartlarına uymasını istemeli miyim?</a:t>
            </a:r>
            <a:endParaRPr lang="en-US" sz="2400" dirty="0"/>
          </a:p>
          <a:p>
            <a:endParaRPr lang="tr-TR" dirty="0"/>
          </a:p>
        </p:txBody>
      </p:sp>
    </p:spTree>
    <p:extLst>
      <p:ext uri="{BB962C8B-B14F-4D97-AF65-F5344CB8AC3E}">
        <p14:creationId xmlns:p14="http://schemas.microsoft.com/office/powerpoint/2010/main" xmlns="" val="4215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Gizlilik</a:t>
            </a:r>
          </a:p>
        </p:txBody>
      </p:sp>
      <p:sp>
        <p:nvSpPr>
          <p:cNvPr id="3" name="İçerik Yer Tutucusu 2"/>
          <p:cNvSpPr>
            <a:spLocks noGrp="1"/>
          </p:cNvSpPr>
          <p:nvPr>
            <p:ph idx="1"/>
          </p:nvPr>
        </p:nvSpPr>
        <p:spPr/>
        <p:txBody>
          <a:bodyPr>
            <a:normAutofit fontScale="70000" lnSpcReduction="20000"/>
          </a:bodyPr>
          <a:lstStyle/>
          <a:p>
            <a:pPr fontAlgn="base">
              <a:lnSpc>
                <a:spcPct val="110000"/>
              </a:lnSpc>
              <a:spcBef>
                <a:spcPts val="600"/>
              </a:spcBef>
              <a:spcAft>
                <a:spcPts val="1200"/>
              </a:spcAft>
            </a:pPr>
            <a:r>
              <a:rPr lang="tr-TR" sz="4400" dirty="0" smtClean="0"/>
              <a:t>Bir araştırma projesi kapsamındaki bir röportajda, röportajı yapan kişi kaç kadın yöneticiye koçluk yaptığımı, hangi ülke ve eyaletlerde olduklarını ve takip etmek için onların kontak bilgilerini alıp alamayacağını sordu. Bu bilgiyi kendisine verebilir miyim?  </a:t>
            </a:r>
            <a:endParaRPr lang="en-US" sz="4400" dirty="0"/>
          </a:p>
          <a:p>
            <a:pPr fontAlgn="base">
              <a:lnSpc>
                <a:spcPct val="110000"/>
              </a:lnSpc>
              <a:spcBef>
                <a:spcPts val="600"/>
              </a:spcBef>
              <a:spcAft>
                <a:spcPts val="1200"/>
              </a:spcAft>
            </a:pPr>
            <a:r>
              <a:rPr lang="tr-TR" sz="4400" dirty="0" smtClean="0"/>
              <a:t>Bir arkadaşım hangi IT firmalarında koçluk yaptığımı sordu. Ona söyleyebilir miyim? Bu firmaları web sayfamda gösterebilir miyim?</a:t>
            </a:r>
            <a:endParaRPr lang="en-US" sz="4400" dirty="0"/>
          </a:p>
          <a:p>
            <a:pPr fontAlgn="base"/>
            <a:endParaRPr lang="en-US" b="0" i="0" u="none" strike="noStrike" dirty="0">
              <a:solidFill>
                <a:srgbClr val="222222"/>
              </a:solidFill>
              <a:effectLst/>
              <a:latin typeface="Open Sans"/>
            </a:endParaRPr>
          </a:p>
        </p:txBody>
      </p:sp>
    </p:spTree>
    <p:extLst>
      <p:ext uri="{BB962C8B-B14F-4D97-AF65-F5344CB8AC3E}">
        <p14:creationId xmlns:p14="http://schemas.microsoft.com/office/powerpoint/2010/main" xmlns="" val="2043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Başka bir profesyonele aktarım</a:t>
            </a:r>
            <a:endParaRPr lang="tr-TR" dirty="0"/>
          </a:p>
        </p:txBody>
      </p:sp>
      <p:sp>
        <p:nvSpPr>
          <p:cNvPr id="3" name="İçerik Yer Tutucusu 2"/>
          <p:cNvSpPr>
            <a:spLocks noGrp="1"/>
          </p:cNvSpPr>
          <p:nvPr>
            <p:ph idx="1"/>
          </p:nvPr>
        </p:nvSpPr>
        <p:spPr/>
        <p:txBody>
          <a:bodyPr>
            <a:normAutofit fontScale="92500"/>
          </a:bodyPr>
          <a:lstStyle/>
          <a:p>
            <a:pPr fontAlgn="base">
              <a:lnSpc>
                <a:spcPct val="110000"/>
              </a:lnSpc>
              <a:spcBef>
                <a:spcPts val="600"/>
              </a:spcBef>
              <a:spcAft>
                <a:spcPts val="1200"/>
              </a:spcAft>
            </a:pPr>
            <a:r>
              <a:rPr lang="tr-TR" sz="2400" dirty="0" smtClean="0"/>
              <a:t>Beslenme hakkında diyet yapmaktan, vitamin almaktan dolayı epey bilgiliyim. Müşterimin de beslenme hakkında daha fazla bilgi edinme hedefi var. Bildiklerimi kendisi ile paylaşabilir miyim?</a:t>
            </a:r>
          </a:p>
          <a:p>
            <a:pPr fontAlgn="base">
              <a:lnSpc>
                <a:spcPct val="110000"/>
              </a:lnSpc>
              <a:spcBef>
                <a:spcPts val="600"/>
              </a:spcBef>
              <a:spcAft>
                <a:spcPts val="1200"/>
              </a:spcAft>
            </a:pPr>
            <a:r>
              <a:rPr lang="tr-TR" sz="2400" dirty="0" smtClean="0"/>
              <a:t>Müşterim, geçmiş ilişkilerinin şu </a:t>
            </a:r>
            <a:r>
              <a:rPr lang="tr-TR" sz="2400" dirty="0"/>
              <a:t>andaki </a:t>
            </a:r>
            <a:r>
              <a:rPr lang="tr-TR" sz="2400" dirty="0" smtClean="0"/>
              <a:t>ilişkileri hakkındaki inançlarını nasıl şekillendirdiğini araştırmak istiyor Psikoloji diplomam var ve bu konuda epey şey öğrendim. Bu konuda kendisine koçluk yapmak için zaman ayırabilir miyim?</a:t>
            </a:r>
            <a:endParaRPr lang="tr-TR" sz="2400" dirty="0"/>
          </a:p>
          <a:p>
            <a:pPr fontAlgn="base">
              <a:lnSpc>
                <a:spcPct val="110000"/>
              </a:lnSpc>
              <a:spcBef>
                <a:spcPts val="600"/>
              </a:spcBef>
              <a:spcAft>
                <a:spcPts val="1200"/>
              </a:spcAft>
            </a:pPr>
            <a:r>
              <a:rPr lang="tr-TR" sz="2400" dirty="0" smtClean="0"/>
              <a:t>Bir müşterimi, teşhis koyuyor algısı yaratmadan bir terapiste </a:t>
            </a:r>
            <a:r>
              <a:rPr lang="tr-TR" sz="2400" dirty="0"/>
              <a:t>nasıl </a:t>
            </a:r>
            <a:r>
              <a:rPr lang="tr-TR" sz="2400" dirty="0" smtClean="0"/>
              <a:t>aktarabilirim?</a:t>
            </a:r>
            <a:endParaRPr lang="en-US" sz="1400" dirty="0"/>
          </a:p>
        </p:txBody>
      </p:sp>
    </p:spTree>
    <p:extLst>
      <p:ext uri="{BB962C8B-B14F-4D97-AF65-F5344CB8AC3E}">
        <p14:creationId xmlns:p14="http://schemas.microsoft.com/office/powerpoint/2010/main" xmlns="" val="13172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Müşteri verileri / Gizlilik</a:t>
            </a:r>
            <a:endParaRPr lang="tr-TR" dirty="0"/>
          </a:p>
        </p:txBody>
      </p:sp>
      <p:sp>
        <p:nvSpPr>
          <p:cNvPr id="3" name="İçerik Yer Tutucusu 2"/>
          <p:cNvSpPr>
            <a:spLocks noGrp="1"/>
          </p:cNvSpPr>
          <p:nvPr>
            <p:ph idx="1"/>
          </p:nvPr>
        </p:nvSpPr>
        <p:spPr/>
        <p:txBody>
          <a:bodyPr>
            <a:normAutofit/>
          </a:bodyPr>
          <a:lstStyle/>
          <a:p>
            <a:pPr fontAlgn="base">
              <a:spcBef>
                <a:spcPts val="600"/>
              </a:spcBef>
              <a:spcAft>
                <a:spcPts val="1200"/>
              </a:spcAft>
            </a:pPr>
            <a:r>
              <a:rPr lang="tr-TR" sz="2400" dirty="0" smtClean="0"/>
              <a:t>Etik bir şikayet veya dava celbi durumunda müşteri kayıtlarını göstermek durumunda mıyım? </a:t>
            </a:r>
          </a:p>
          <a:p>
            <a:pPr fontAlgn="base">
              <a:spcBef>
                <a:spcPts val="600"/>
              </a:spcBef>
              <a:spcAft>
                <a:spcPts val="1200"/>
              </a:spcAft>
            </a:pPr>
            <a:r>
              <a:rPr lang="tr-TR" sz="2400" dirty="0" smtClean="0"/>
              <a:t>Müşteri kayıtlarını ne kadar süre ile tutmalıyım?</a:t>
            </a:r>
            <a:endParaRPr lang="en-US" sz="2400" dirty="0"/>
          </a:p>
          <a:p>
            <a:pPr fontAlgn="base">
              <a:spcBef>
                <a:spcPts val="600"/>
              </a:spcBef>
              <a:spcAft>
                <a:spcPts val="1200"/>
              </a:spcAft>
            </a:pPr>
            <a:r>
              <a:rPr lang="tr-TR" sz="2400" dirty="0" smtClean="0"/>
              <a:t>Kayıtları nasıl imha etmeliyim</a:t>
            </a:r>
            <a:r>
              <a:rPr lang="en-US" sz="2400" dirty="0" smtClean="0"/>
              <a:t>?</a:t>
            </a:r>
            <a:endParaRPr lang="tr-TR" sz="2400" dirty="0" smtClean="0"/>
          </a:p>
          <a:p>
            <a:pPr fontAlgn="base">
              <a:spcBef>
                <a:spcPts val="600"/>
              </a:spcBef>
              <a:spcAft>
                <a:spcPts val="1200"/>
              </a:spcAft>
            </a:pPr>
            <a:r>
              <a:rPr lang="tr-TR" sz="2400" dirty="0" smtClean="0"/>
              <a:t>ICF web sitesinde değişik yerlerde e-posta kontak bilgileri buldum.</a:t>
            </a:r>
            <a:r>
              <a:rPr lang="en-US" sz="2400" dirty="0" smtClean="0"/>
              <a:t> </a:t>
            </a:r>
            <a:r>
              <a:rPr lang="tr-TR" sz="2400" dirty="0" smtClean="0"/>
              <a:t>ICF üyesi olan arkadaşlarıma ürünlerimi tanıtmak için bilgi gönderebilir miyim?</a:t>
            </a:r>
            <a:endParaRPr lang="en-US" sz="2400" dirty="0"/>
          </a:p>
          <a:p>
            <a:endParaRPr lang="tr-TR" dirty="0"/>
          </a:p>
        </p:txBody>
      </p:sp>
    </p:spTree>
    <p:extLst>
      <p:ext uri="{BB962C8B-B14F-4D97-AF65-F5344CB8AC3E}">
        <p14:creationId xmlns:p14="http://schemas.microsoft.com/office/powerpoint/2010/main" xmlns="" val="126648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Şeffaflık – Müşteri ile ilişkiler</a:t>
            </a:r>
            <a:endParaRPr lang="tr-TR" dirty="0"/>
          </a:p>
        </p:txBody>
      </p:sp>
      <p:sp>
        <p:nvSpPr>
          <p:cNvPr id="3" name="İçerik Yer Tutucusu 2"/>
          <p:cNvSpPr>
            <a:spLocks noGrp="1"/>
          </p:cNvSpPr>
          <p:nvPr>
            <p:ph idx="1"/>
          </p:nvPr>
        </p:nvSpPr>
        <p:spPr/>
        <p:txBody>
          <a:bodyPr>
            <a:normAutofit/>
          </a:bodyPr>
          <a:lstStyle/>
          <a:p>
            <a:pPr fontAlgn="base"/>
            <a:r>
              <a:rPr lang="tr-TR" sz="2500" dirty="0" smtClean="0"/>
              <a:t>Bir hizmet isteyen birine koçluk yapıyorum. Bir kaynak biliyorum ama o kaynaktan bir komisyon alıyorum. Bunu müşterime açıklamak durumunda mıyım?</a:t>
            </a:r>
          </a:p>
          <a:p>
            <a:pPr fontAlgn="base"/>
            <a:r>
              <a:rPr lang="tr-TR" sz="2500" dirty="0" smtClean="0"/>
              <a:t>Müşterimi bir emlakçıya yönlendirdikten sonra emlakçı bana tiyatro bileti gönderdi. Müşterime bu biletleri söylemek zorunda mıyım?</a:t>
            </a:r>
          </a:p>
          <a:p>
            <a:pPr fontAlgn="base"/>
            <a:r>
              <a:rPr lang="tr-TR" sz="2500" dirty="0" smtClean="0"/>
              <a:t>Değişik </a:t>
            </a:r>
            <a:r>
              <a:rPr lang="tr-TR" sz="2500" dirty="0"/>
              <a:t>düzeyde pazarlama işim varsa koçluk müşterilerime ürünlerimi satabilir miyim? </a:t>
            </a:r>
            <a:endParaRPr lang="tr-TR" sz="2500" dirty="0" smtClean="0"/>
          </a:p>
          <a:p>
            <a:pPr fontAlgn="base"/>
            <a:r>
              <a:rPr lang="tr-TR" sz="2500" dirty="0" smtClean="0"/>
              <a:t>Müşterim beni sosyal bir ortama davet ederse, kabul edebilir miyim?</a:t>
            </a:r>
            <a:endParaRPr lang="en-US" sz="2500" dirty="0"/>
          </a:p>
          <a:p>
            <a:pPr fontAlgn="base"/>
            <a:endParaRPr lang="tr-TR" dirty="0"/>
          </a:p>
          <a:p>
            <a:endParaRPr lang="tr-TR" dirty="0"/>
          </a:p>
        </p:txBody>
      </p:sp>
    </p:spTree>
    <p:extLst>
      <p:ext uri="{BB962C8B-B14F-4D97-AF65-F5344CB8AC3E}">
        <p14:creationId xmlns:p14="http://schemas.microsoft.com/office/powerpoint/2010/main" xmlns="" val="185535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tr-TR" dirty="0" smtClean="0"/>
              <a:t>HAKSIZ REKABET BAŞLIKLARI</a:t>
            </a:r>
            <a:endParaRPr lang="en-US" dirty="0"/>
          </a:p>
        </p:txBody>
      </p:sp>
    </p:spTree>
    <p:extLst>
      <p:ext uri="{BB962C8B-B14F-4D97-AF65-F5344CB8AC3E}">
        <p14:creationId xmlns:p14="http://schemas.microsoft.com/office/powerpoint/2010/main" xmlns="" val="295366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TTK - Haksız Rekabet maddeleri</a:t>
            </a:r>
            <a:endParaRPr lang="tr-TR" dirty="0"/>
          </a:p>
        </p:txBody>
      </p:sp>
      <p:sp>
        <p:nvSpPr>
          <p:cNvPr id="3" name="İçerik Yer Tutucusu 2"/>
          <p:cNvSpPr>
            <a:spLocks noGrp="1"/>
          </p:cNvSpPr>
          <p:nvPr>
            <p:ph idx="1"/>
          </p:nvPr>
        </p:nvSpPr>
        <p:spPr>
          <a:xfrm>
            <a:off x="457200" y="1926771"/>
            <a:ext cx="8229600" cy="4525963"/>
          </a:xfrm>
        </p:spPr>
        <p:txBody>
          <a:bodyPr>
            <a:normAutofit fontScale="85000" lnSpcReduction="10000"/>
          </a:bodyPr>
          <a:lstStyle/>
          <a:p>
            <a:pPr marL="514350" indent="-514350">
              <a:buFont typeface="+mj-lt"/>
              <a:buAutoNum type="arabicPeriod"/>
            </a:pPr>
            <a:r>
              <a:rPr lang="tr-TR" dirty="0"/>
              <a:t>Kötüleme - Başkasının işletmesini, iş ürünlerini veya faaliyetlerini yanlış veya yanıltıcı olacak şekilde kötülemek</a:t>
            </a:r>
            <a:r>
              <a:rPr lang="tr-TR" dirty="0" smtClean="0"/>
              <a:t>,</a:t>
            </a:r>
          </a:p>
          <a:p>
            <a:pPr marL="514350" indent="-514350">
              <a:buFont typeface="+mj-lt"/>
              <a:buAutoNum type="arabicPeriod"/>
            </a:pPr>
            <a:r>
              <a:rPr lang="tr-TR" dirty="0"/>
              <a:t>Gerçek Dışı ve Yanıltıcı Bilgi Verme veya Bu Yolla Üçüncü Kişiyi Rekabette Öne </a:t>
            </a:r>
            <a:r>
              <a:rPr lang="tr-TR" dirty="0" smtClean="0"/>
              <a:t>Geçirme - Kendi </a:t>
            </a:r>
            <a:r>
              <a:rPr lang="tr-TR" dirty="0"/>
              <a:t>işletmesi, iş ürünleri veya faaliyetleri hakkında gerçek dışı veya yanıltıcı açıklamalarda bulunmak,</a:t>
            </a:r>
          </a:p>
          <a:p>
            <a:pPr marL="514350" indent="-514350">
              <a:buFont typeface="+mj-lt"/>
              <a:buAutoNum type="arabicPeriod"/>
            </a:pPr>
            <a:r>
              <a:rPr lang="tr-TR" dirty="0" smtClean="0"/>
              <a:t>Aldatıcı </a:t>
            </a:r>
            <a:r>
              <a:rPr lang="tr-TR" dirty="0"/>
              <a:t>reklam </a:t>
            </a:r>
            <a:r>
              <a:rPr lang="tr-TR" dirty="0" smtClean="0"/>
              <a:t>yapma - </a:t>
            </a:r>
            <a:r>
              <a:rPr lang="tr-TR" dirty="0"/>
              <a:t>Paye, diploma veya ödül aldığı zannını uyandırmaya çalışmak veya yanıltıcı meslek adları ve sembolleri kullanmak,</a:t>
            </a:r>
          </a:p>
          <a:p>
            <a:pPr marL="514350" indent="-514350">
              <a:buFont typeface="+mj-lt"/>
              <a:buAutoNum type="arabicPeriod"/>
            </a:pPr>
            <a:endParaRPr lang="tr-TR" dirty="0"/>
          </a:p>
        </p:txBody>
      </p:sp>
    </p:spTree>
    <p:extLst>
      <p:ext uri="{BB962C8B-B14F-4D97-AF65-F5344CB8AC3E}">
        <p14:creationId xmlns:p14="http://schemas.microsoft.com/office/powerpoint/2010/main" xmlns="" val="29558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TTK - Haksız Rekabet maddeleri</a:t>
            </a:r>
          </a:p>
        </p:txBody>
      </p:sp>
      <p:sp>
        <p:nvSpPr>
          <p:cNvPr id="3" name="İçerik Yer Tutucusu 2"/>
          <p:cNvSpPr>
            <a:spLocks noGrp="1"/>
          </p:cNvSpPr>
          <p:nvPr>
            <p:ph idx="1"/>
          </p:nvPr>
        </p:nvSpPr>
        <p:spPr/>
        <p:txBody>
          <a:bodyPr>
            <a:normAutofit fontScale="77500" lnSpcReduction="20000"/>
          </a:bodyPr>
          <a:lstStyle/>
          <a:p>
            <a:pPr marL="514350" indent="-514350">
              <a:buFont typeface="+mj-lt"/>
              <a:buAutoNum type="arabicPeriod" startAt="4"/>
            </a:pPr>
            <a:r>
              <a:rPr lang="tr-TR" dirty="0"/>
              <a:t>Karışıklığa neden olma (iltibas) </a:t>
            </a:r>
            <a:r>
              <a:rPr lang="tr-TR" dirty="0" smtClean="0"/>
              <a:t>– Unvan ve markaların taklit edilmesi, bir ürünün ambalajının, logosunun ile slogan  ve satış kampanyasının taklit edilmesi</a:t>
            </a:r>
            <a:endParaRPr lang="tr-TR" dirty="0"/>
          </a:p>
          <a:p>
            <a:pPr marL="514350" indent="-514350">
              <a:buFont typeface="+mj-lt"/>
              <a:buAutoNum type="arabicPeriod" startAt="4"/>
            </a:pPr>
            <a:r>
              <a:rPr lang="tr-TR" dirty="0"/>
              <a:t>Karşılaştırmalı reklamlar - Kendisini, iş ürünlerini, fiyatlarını gerçeğe aykırı, yanıltıcı, rakibini gereksiz yere kötüleyici veya onun tanınmışlığından yararlanacak şekilde; başkaları, iş ürünleri veya fiyatlarıyla karşılaştırmak,</a:t>
            </a:r>
          </a:p>
          <a:p>
            <a:pPr marL="514350" indent="-514350">
              <a:buFont typeface="+mj-lt"/>
              <a:buAutoNum type="arabicPeriod" startAt="4"/>
            </a:pPr>
            <a:r>
              <a:rPr lang="tr-TR" dirty="0"/>
              <a:t>Müşterileri yanıltmaya yönelik diğer haksız rekabet halleri - Müşteriyi ek edimler sunarak ürünün gerçek değeri hakkında yanıltmak, Müşterinin karar verme özgürlüğünü saldırgan satış yöntemleri ile sınırlamak,</a:t>
            </a:r>
          </a:p>
          <a:p>
            <a:pPr marL="0" indent="0">
              <a:buNone/>
            </a:pPr>
            <a:endParaRPr lang="tr-TR" dirty="0"/>
          </a:p>
        </p:txBody>
      </p:sp>
    </p:spTree>
    <p:extLst>
      <p:ext uri="{BB962C8B-B14F-4D97-AF65-F5344CB8AC3E}">
        <p14:creationId xmlns:p14="http://schemas.microsoft.com/office/powerpoint/2010/main" xmlns="" val="341872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Ortamımıza uyarlarsak...</a:t>
            </a:r>
            <a:endParaRPr lang="tr-TR" dirty="0"/>
          </a:p>
        </p:txBody>
      </p:sp>
      <p:sp>
        <p:nvSpPr>
          <p:cNvPr id="3" name="İçerik Yer Tutucusu 2"/>
          <p:cNvSpPr>
            <a:spLocks noGrp="1"/>
          </p:cNvSpPr>
          <p:nvPr>
            <p:ph idx="1"/>
          </p:nvPr>
        </p:nvSpPr>
        <p:spPr/>
        <p:txBody>
          <a:bodyPr>
            <a:normAutofit fontScale="62500" lnSpcReduction="20000"/>
          </a:bodyPr>
          <a:lstStyle/>
          <a:p>
            <a:r>
              <a:rPr lang="tr-TR" dirty="0"/>
              <a:t>Rakipleri (diğer koçları ve kuruluşları) küçük düşürücü, </a:t>
            </a:r>
            <a:r>
              <a:rPr lang="tr-TR" dirty="0" smtClean="0"/>
              <a:t>kötümseyici</a:t>
            </a:r>
            <a:r>
              <a:rPr lang="tr-TR" dirty="0"/>
              <a:t> </a:t>
            </a:r>
            <a:r>
              <a:rPr lang="tr-TR" dirty="0" smtClean="0"/>
              <a:t>söylemler; örneğin</a:t>
            </a:r>
          </a:p>
          <a:p>
            <a:pPr lvl="1"/>
            <a:r>
              <a:rPr lang="tr-TR" dirty="0" smtClean="0"/>
              <a:t>Bu liste dışındaki koçlardan hizmet almayın</a:t>
            </a:r>
          </a:p>
          <a:p>
            <a:pPr lvl="1"/>
            <a:r>
              <a:rPr lang="tr-TR" dirty="0" smtClean="0"/>
              <a:t>Eğitim almak istiyorsanız  </a:t>
            </a:r>
            <a:r>
              <a:rPr lang="tr-TR" dirty="0" err="1" smtClean="0"/>
              <a:t>ACTP’lerden</a:t>
            </a:r>
            <a:r>
              <a:rPr lang="tr-TR" dirty="0" smtClean="0"/>
              <a:t> şaşmayın</a:t>
            </a:r>
          </a:p>
          <a:p>
            <a:r>
              <a:rPr lang="tr-TR" dirty="0" smtClean="0"/>
              <a:t>Kendi </a:t>
            </a:r>
            <a:r>
              <a:rPr lang="tr-TR" dirty="0"/>
              <a:t>yetkinliklerini abartıcı </a:t>
            </a:r>
            <a:r>
              <a:rPr lang="tr-TR" dirty="0" smtClean="0"/>
              <a:t>söylemler; örneğin</a:t>
            </a:r>
          </a:p>
          <a:p>
            <a:pPr lvl="1"/>
            <a:r>
              <a:rPr lang="tr-TR" dirty="0" smtClean="0"/>
              <a:t>Koçluk eğitimlerinin en </a:t>
            </a:r>
            <a:r>
              <a:rPr lang="tr-TR" dirty="0"/>
              <a:t>iyisi, </a:t>
            </a:r>
            <a:endParaRPr lang="tr-TR" dirty="0" smtClean="0"/>
          </a:p>
          <a:p>
            <a:pPr lvl="1"/>
            <a:r>
              <a:rPr lang="tr-TR" dirty="0" smtClean="0"/>
              <a:t>İlk ve tek koçluk  programı</a:t>
            </a:r>
          </a:p>
          <a:p>
            <a:pPr lvl="1"/>
            <a:r>
              <a:rPr lang="tr-TR" dirty="0" smtClean="0"/>
              <a:t>En deneyimli koçlar</a:t>
            </a:r>
          </a:p>
          <a:p>
            <a:pPr lvl="1"/>
            <a:r>
              <a:rPr lang="tr-TR" dirty="0"/>
              <a:t>E</a:t>
            </a:r>
            <a:r>
              <a:rPr lang="tr-TR" dirty="0" smtClean="0"/>
              <a:t>n </a:t>
            </a:r>
            <a:r>
              <a:rPr lang="tr-TR" dirty="0"/>
              <a:t>üst </a:t>
            </a:r>
            <a:r>
              <a:rPr lang="tr-TR" dirty="0" smtClean="0"/>
              <a:t>düzeyde onaylı eğitim, </a:t>
            </a:r>
          </a:p>
          <a:p>
            <a:pPr lvl="1"/>
            <a:r>
              <a:rPr lang="tr-TR" dirty="0"/>
              <a:t>E</a:t>
            </a:r>
            <a:r>
              <a:rPr lang="tr-TR" dirty="0" smtClean="0"/>
              <a:t>n ekonomik eğitim paketi ile koçluğa adım atın </a:t>
            </a:r>
          </a:p>
          <a:p>
            <a:pPr lvl="1"/>
            <a:r>
              <a:rPr lang="tr-TR" smtClean="0"/>
              <a:t>xxx unvanlı program </a:t>
            </a:r>
            <a:r>
              <a:rPr lang="tr-TR" dirty="0" smtClean="0"/>
              <a:t>koordinatörü sadece bizde, </a:t>
            </a:r>
          </a:p>
          <a:p>
            <a:pPr lvl="1"/>
            <a:r>
              <a:rPr lang="tr-TR" dirty="0" smtClean="0"/>
              <a:t>Diğerlerinden üstün bir hizmet veriyoruz, </a:t>
            </a:r>
            <a:r>
              <a:rPr lang="tr-TR" dirty="0" err="1" smtClean="0"/>
              <a:t>vb</a:t>
            </a:r>
            <a:r>
              <a:rPr lang="tr-TR" dirty="0" smtClean="0"/>
              <a:t> </a:t>
            </a:r>
          </a:p>
          <a:p>
            <a:pPr marL="457200" lvl="1" indent="0">
              <a:buNone/>
            </a:pPr>
            <a:endParaRPr lang="tr-TR" dirty="0" smtClean="0"/>
          </a:p>
          <a:p>
            <a:pPr marL="0" indent="0">
              <a:buNone/>
            </a:pPr>
            <a:r>
              <a:rPr lang="tr-TR" dirty="0" smtClean="0"/>
              <a:t>Bu tür söylemler ICF </a:t>
            </a:r>
            <a:r>
              <a:rPr lang="tr-TR" dirty="0"/>
              <a:t>Etik Kuralları ile ters düştüğü kadar, </a:t>
            </a:r>
            <a:r>
              <a:rPr lang="tr-TR" dirty="0" smtClean="0"/>
              <a:t>Yeni TTK Haksız Rekabet maddeleri </a:t>
            </a:r>
            <a:r>
              <a:rPr lang="tr-TR" dirty="0"/>
              <a:t>ile </a:t>
            </a:r>
            <a:r>
              <a:rPr lang="tr-TR" dirty="0" smtClean="0"/>
              <a:t>ve yenilenen </a:t>
            </a:r>
            <a:r>
              <a:rPr lang="tr-TR" dirty="0"/>
              <a:t>Tüketici Yasası kapsamında Reklam Kurulu Yönetmelikleri maddelerine göre de yaptırımları </a:t>
            </a:r>
            <a:r>
              <a:rPr lang="tr-TR" dirty="0" smtClean="0"/>
              <a:t>var.</a:t>
            </a:r>
            <a:endParaRPr lang="tr-TR" dirty="0"/>
          </a:p>
        </p:txBody>
      </p:sp>
    </p:spTree>
    <p:extLst>
      <p:ext uri="{BB962C8B-B14F-4D97-AF65-F5344CB8AC3E}">
        <p14:creationId xmlns:p14="http://schemas.microsoft.com/office/powerpoint/2010/main" xmlns="" val="549129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İletilen uygunsuzluklar</a:t>
            </a:r>
            <a:endParaRPr lang="tr-TR" dirty="0"/>
          </a:p>
        </p:txBody>
      </p:sp>
      <p:sp>
        <p:nvSpPr>
          <p:cNvPr id="3" name="İçerik Yer Tutucusu 2"/>
          <p:cNvSpPr>
            <a:spLocks noGrp="1"/>
          </p:cNvSpPr>
          <p:nvPr>
            <p:ph idx="1"/>
          </p:nvPr>
        </p:nvSpPr>
        <p:spPr/>
        <p:txBody>
          <a:bodyPr/>
          <a:lstStyle/>
          <a:p>
            <a:r>
              <a:rPr lang="tr-TR" sz="2800" dirty="0" smtClean="0"/>
              <a:t>Logonun yanlış kullanımı</a:t>
            </a:r>
          </a:p>
          <a:p>
            <a:r>
              <a:rPr lang="tr-TR" sz="2800" dirty="0" smtClean="0"/>
              <a:t>Eğitim duyurularında yanıltıcı bilgi</a:t>
            </a:r>
          </a:p>
          <a:p>
            <a:r>
              <a:rPr lang="tr-TR" sz="2800" dirty="0" smtClean="0"/>
              <a:t>Web sitelerinde yanıltıcı bilgi</a:t>
            </a:r>
          </a:p>
          <a:p>
            <a:r>
              <a:rPr lang="tr-TR" sz="2800" dirty="0" smtClean="0"/>
              <a:t>Etik kurallarımıza aykırı davranışlar</a:t>
            </a:r>
          </a:p>
          <a:p>
            <a:pPr lvl="1"/>
            <a:r>
              <a:rPr lang="tr-TR" sz="2400" dirty="0" smtClean="0"/>
              <a:t>Başka firma veya koçları karalamak, aşağılamak</a:t>
            </a:r>
          </a:p>
          <a:p>
            <a:pPr lvl="1"/>
            <a:r>
              <a:rPr lang="tr-TR" sz="2400" dirty="0" smtClean="0"/>
              <a:t>Kişisel profilde doğru olmayan bilgi vermek</a:t>
            </a:r>
          </a:p>
          <a:p>
            <a:r>
              <a:rPr lang="tr-TR" sz="2800" dirty="0" smtClean="0"/>
              <a:t>Rekabette öne çıkmak için yanıltıcı beyanda bulunmak</a:t>
            </a:r>
            <a:endParaRPr lang="tr-TR" sz="2800" dirty="0"/>
          </a:p>
        </p:txBody>
      </p:sp>
    </p:spTree>
    <p:extLst>
      <p:ext uri="{BB962C8B-B14F-4D97-AF65-F5344CB8AC3E}">
        <p14:creationId xmlns:p14="http://schemas.microsoft.com/office/powerpoint/2010/main" xmlns="" val="3071819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tr-TR" dirty="0"/>
              <a:t>ICF İLETİŞİM </a:t>
            </a:r>
            <a:r>
              <a:rPr lang="tr-TR" dirty="0" smtClean="0"/>
              <a:t>DİLİ</a:t>
            </a:r>
            <a:endParaRPr lang="en-US" dirty="0"/>
          </a:p>
        </p:txBody>
      </p:sp>
    </p:spTree>
    <p:extLst>
      <p:ext uri="{BB962C8B-B14F-4D97-AF65-F5344CB8AC3E}">
        <p14:creationId xmlns:p14="http://schemas.microsoft.com/office/powerpoint/2010/main" xmlns="" val="1037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ICF GLOBAL’İN İLETİŞİM DİLİ </a:t>
            </a:r>
          </a:p>
        </p:txBody>
      </p:sp>
      <p:sp>
        <p:nvSpPr>
          <p:cNvPr id="3" name="İçerik Yer Tutucusu 2"/>
          <p:cNvSpPr>
            <a:spLocks noGrp="1"/>
          </p:cNvSpPr>
          <p:nvPr>
            <p:ph idx="1"/>
          </p:nvPr>
        </p:nvSpPr>
        <p:spPr/>
        <p:txBody>
          <a:bodyPr>
            <a:normAutofit fontScale="85000" lnSpcReduction="20000"/>
          </a:bodyPr>
          <a:lstStyle/>
          <a:p>
            <a:pPr>
              <a:spcBef>
                <a:spcPts val="1200"/>
              </a:spcBef>
              <a:spcAft>
                <a:spcPts val="600"/>
              </a:spcAft>
            </a:pPr>
            <a:r>
              <a:rPr lang="tr-TR" sz="2400" dirty="0" err="1" smtClean="0"/>
              <a:t>Accreditation</a:t>
            </a:r>
            <a:r>
              <a:rPr lang="tr-TR" sz="2400" dirty="0" smtClean="0"/>
              <a:t> – Akreditasyon </a:t>
            </a:r>
            <a:r>
              <a:rPr lang="tr-TR" sz="2400" dirty="0" smtClean="0">
                <a:sym typeface="Wingdings" panose="05000000000000000000" pitchFamily="2" charset="2"/>
              </a:rPr>
              <a:t></a:t>
            </a:r>
            <a:r>
              <a:rPr lang="tr-TR" sz="2400" dirty="0" smtClean="0"/>
              <a:t> programlar / </a:t>
            </a:r>
            <a:r>
              <a:rPr lang="tr-TR" sz="2400" strike="sngStrike" dirty="0" smtClean="0"/>
              <a:t>okullar</a:t>
            </a:r>
          </a:p>
          <a:p>
            <a:pPr>
              <a:spcBef>
                <a:spcPts val="1200"/>
              </a:spcBef>
              <a:spcAft>
                <a:spcPts val="600"/>
              </a:spcAft>
            </a:pPr>
            <a:r>
              <a:rPr lang="tr-TR" sz="2400" dirty="0" err="1" smtClean="0"/>
              <a:t>Credentialing</a:t>
            </a:r>
            <a:r>
              <a:rPr lang="tr-TR" sz="2400" dirty="0" smtClean="0"/>
              <a:t> – Unvanlama </a:t>
            </a:r>
            <a:r>
              <a:rPr lang="tr-TR" sz="2400" dirty="0" smtClean="0">
                <a:sym typeface="Wingdings" panose="05000000000000000000" pitchFamily="2" charset="2"/>
              </a:rPr>
              <a:t></a:t>
            </a:r>
            <a:r>
              <a:rPr lang="tr-TR" sz="2400" dirty="0" smtClean="0"/>
              <a:t> koçlar</a:t>
            </a:r>
          </a:p>
          <a:p>
            <a:pPr marL="0" indent="0" algn="ctr">
              <a:spcBef>
                <a:spcPts val="1200"/>
              </a:spcBef>
              <a:spcAft>
                <a:spcPts val="600"/>
              </a:spcAft>
              <a:buNone/>
            </a:pPr>
            <a:r>
              <a:rPr lang="tr-TR" sz="2400" dirty="0" smtClean="0"/>
              <a:t>---</a:t>
            </a:r>
          </a:p>
          <a:p>
            <a:pPr>
              <a:lnSpc>
                <a:spcPct val="120000"/>
              </a:lnSpc>
              <a:spcBef>
                <a:spcPts val="1200"/>
              </a:spcBef>
              <a:spcAft>
                <a:spcPts val="600"/>
              </a:spcAft>
            </a:pPr>
            <a:r>
              <a:rPr lang="tr-TR" sz="2400" dirty="0" err="1" smtClean="0"/>
              <a:t>Accredited</a:t>
            </a:r>
            <a:r>
              <a:rPr lang="tr-TR" sz="2400" dirty="0" smtClean="0"/>
              <a:t> - Akredite/Yetkilendirilmiş </a:t>
            </a:r>
            <a:r>
              <a:rPr lang="tr-TR" sz="2400" dirty="0" smtClean="0">
                <a:sym typeface="Wingdings" panose="05000000000000000000" pitchFamily="2" charset="2"/>
              </a:rPr>
              <a:t></a:t>
            </a:r>
            <a:r>
              <a:rPr lang="tr-TR" sz="2400" dirty="0" smtClean="0"/>
              <a:t> sadece </a:t>
            </a:r>
            <a:r>
              <a:rPr lang="tr-TR" sz="2400" dirty="0"/>
              <a:t>ACTP’ler </a:t>
            </a:r>
            <a:r>
              <a:rPr lang="tr-TR" sz="2000" dirty="0" smtClean="0">
                <a:solidFill>
                  <a:schemeClr val="bg1">
                    <a:lumMod val="65000"/>
                  </a:schemeClr>
                </a:solidFill>
              </a:rPr>
              <a:t>(</a:t>
            </a:r>
            <a:r>
              <a:rPr lang="tr-TR" sz="2000" dirty="0" err="1">
                <a:solidFill>
                  <a:schemeClr val="bg1">
                    <a:lumMod val="65000"/>
                  </a:schemeClr>
                </a:solidFill>
              </a:rPr>
              <a:t>Accredited</a:t>
            </a:r>
            <a:r>
              <a:rPr lang="tr-TR" sz="2000" dirty="0">
                <a:solidFill>
                  <a:schemeClr val="bg1">
                    <a:lumMod val="65000"/>
                  </a:schemeClr>
                </a:solidFill>
              </a:rPr>
              <a:t> Coach Training Program)</a:t>
            </a:r>
            <a:r>
              <a:rPr lang="tr-TR" sz="2400" dirty="0"/>
              <a:t>. </a:t>
            </a:r>
            <a:endParaRPr lang="tr-TR" sz="2400" dirty="0" smtClean="0"/>
          </a:p>
          <a:p>
            <a:pPr>
              <a:lnSpc>
                <a:spcPct val="120000"/>
              </a:lnSpc>
              <a:spcBef>
                <a:spcPts val="1200"/>
              </a:spcBef>
              <a:spcAft>
                <a:spcPts val="600"/>
              </a:spcAft>
            </a:pPr>
            <a:r>
              <a:rPr lang="tr-TR" sz="2400" dirty="0" err="1"/>
              <a:t>Approved</a:t>
            </a:r>
            <a:r>
              <a:rPr lang="tr-TR" sz="2400" dirty="0"/>
              <a:t> </a:t>
            </a:r>
            <a:r>
              <a:rPr lang="tr-TR" sz="2400" dirty="0" smtClean="0"/>
              <a:t>– Onaylı: ACSTH </a:t>
            </a:r>
            <a:r>
              <a:rPr lang="tr-TR" sz="2400" dirty="0"/>
              <a:t>ve </a:t>
            </a:r>
            <a:r>
              <a:rPr lang="tr-TR" sz="2400" dirty="0" err="1" smtClean="0"/>
              <a:t>CCE’ler</a:t>
            </a:r>
            <a:r>
              <a:rPr lang="tr-TR" sz="2400" dirty="0" smtClean="0"/>
              <a:t> </a:t>
            </a:r>
            <a:r>
              <a:rPr lang="tr-TR" sz="2000" dirty="0" smtClean="0">
                <a:solidFill>
                  <a:schemeClr val="bg1">
                    <a:lumMod val="65000"/>
                  </a:schemeClr>
                </a:solidFill>
              </a:rPr>
              <a:t>(</a:t>
            </a:r>
            <a:r>
              <a:rPr lang="tr-TR" sz="2000" dirty="0" err="1">
                <a:solidFill>
                  <a:schemeClr val="bg1">
                    <a:lumMod val="65000"/>
                  </a:schemeClr>
                </a:solidFill>
              </a:rPr>
              <a:t>Approved</a:t>
            </a:r>
            <a:r>
              <a:rPr lang="tr-TR" sz="2000" dirty="0">
                <a:solidFill>
                  <a:schemeClr val="bg1">
                    <a:lumMod val="65000"/>
                  </a:schemeClr>
                </a:solidFill>
              </a:rPr>
              <a:t> Coach </a:t>
            </a:r>
            <a:r>
              <a:rPr lang="tr-TR" sz="2000" dirty="0" err="1">
                <a:solidFill>
                  <a:schemeClr val="bg1">
                    <a:lumMod val="65000"/>
                  </a:schemeClr>
                </a:solidFill>
              </a:rPr>
              <a:t>Specific</a:t>
            </a:r>
            <a:r>
              <a:rPr lang="tr-TR" sz="2000" dirty="0">
                <a:solidFill>
                  <a:schemeClr val="bg1">
                    <a:lumMod val="65000"/>
                  </a:schemeClr>
                </a:solidFill>
              </a:rPr>
              <a:t> Training </a:t>
            </a:r>
            <a:r>
              <a:rPr lang="tr-TR" sz="2000" dirty="0" err="1">
                <a:solidFill>
                  <a:schemeClr val="bg1">
                    <a:lumMod val="65000"/>
                  </a:schemeClr>
                </a:solidFill>
              </a:rPr>
              <a:t>Hours</a:t>
            </a:r>
            <a:r>
              <a:rPr lang="tr-TR" sz="2000" dirty="0">
                <a:solidFill>
                  <a:schemeClr val="bg1">
                    <a:lumMod val="65000"/>
                  </a:schemeClr>
                </a:solidFill>
              </a:rPr>
              <a:t> ve </a:t>
            </a:r>
            <a:r>
              <a:rPr lang="tr-TR" sz="2000" dirty="0" err="1">
                <a:solidFill>
                  <a:schemeClr val="bg1">
                    <a:lumMod val="65000"/>
                  </a:schemeClr>
                </a:solidFill>
              </a:rPr>
              <a:t>Continuing</a:t>
            </a:r>
            <a:r>
              <a:rPr lang="tr-TR" sz="2000" dirty="0">
                <a:solidFill>
                  <a:schemeClr val="bg1">
                    <a:lumMod val="65000"/>
                  </a:schemeClr>
                </a:solidFill>
              </a:rPr>
              <a:t> Coach </a:t>
            </a:r>
            <a:r>
              <a:rPr lang="tr-TR" sz="2000" dirty="0" err="1" smtClean="0">
                <a:solidFill>
                  <a:schemeClr val="bg1">
                    <a:lumMod val="65000"/>
                  </a:schemeClr>
                </a:solidFill>
              </a:rPr>
              <a:t>Education</a:t>
            </a:r>
            <a:r>
              <a:rPr lang="tr-TR" sz="2000" dirty="0" smtClean="0">
                <a:solidFill>
                  <a:schemeClr val="bg1">
                    <a:lumMod val="65000"/>
                  </a:schemeClr>
                </a:solidFill>
              </a:rPr>
              <a:t>])</a:t>
            </a:r>
          </a:p>
          <a:p>
            <a:pPr marL="0" indent="0" algn="ctr">
              <a:spcBef>
                <a:spcPts val="1200"/>
              </a:spcBef>
              <a:spcAft>
                <a:spcPts val="600"/>
              </a:spcAft>
              <a:buNone/>
            </a:pPr>
            <a:r>
              <a:rPr lang="tr-TR" sz="2400" dirty="0" smtClean="0"/>
              <a:t>---</a:t>
            </a:r>
          </a:p>
          <a:p>
            <a:pPr>
              <a:spcBef>
                <a:spcPts val="1200"/>
              </a:spcBef>
              <a:spcAft>
                <a:spcPts val="600"/>
              </a:spcAft>
            </a:pPr>
            <a:r>
              <a:rPr lang="tr-TR" sz="2400" dirty="0" smtClean="0"/>
              <a:t>“</a:t>
            </a:r>
            <a:r>
              <a:rPr lang="tr-TR" sz="2400" strike="sngStrike" dirty="0"/>
              <a:t>ICF sertifikalı koç</a:t>
            </a:r>
            <a:r>
              <a:rPr lang="tr-TR" sz="2400" dirty="0"/>
              <a:t>”, “</a:t>
            </a:r>
            <a:r>
              <a:rPr lang="tr-TR" sz="2400" strike="sngStrike" dirty="0"/>
              <a:t>ICF onaylı koç</a:t>
            </a:r>
            <a:r>
              <a:rPr lang="tr-TR" sz="2400" dirty="0"/>
              <a:t>” </a:t>
            </a:r>
            <a:r>
              <a:rPr lang="tr-TR" sz="2400" dirty="0" smtClean="0"/>
              <a:t>- </a:t>
            </a:r>
          </a:p>
          <a:p>
            <a:pPr>
              <a:spcBef>
                <a:spcPts val="1200"/>
              </a:spcBef>
              <a:spcAft>
                <a:spcPts val="600"/>
              </a:spcAft>
            </a:pPr>
            <a:r>
              <a:rPr lang="tr-TR" sz="2400" i="1" dirty="0" smtClean="0">
                <a:solidFill>
                  <a:schemeClr val="bg1">
                    <a:lumMod val="50000"/>
                  </a:schemeClr>
                </a:solidFill>
              </a:rPr>
              <a:t> </a:t>
            </a:r>
            <a:r>
              <a:rPr lang="tr-TR" sz="2400" dirty="0" smtClean="0"/>
              <a:t>“</a:t>
            </a:r>
            <a:r>
              <a:rPr lang="tr-TR" sz="2400" dirty="0"/>
              <a:t>ICF onaylı programdan sertifikalı koç” </a:t>
            </a:r>
            <a:r>
              <a:rPr lang="tr-TR" sz="2400" dirty="0" smtClean="0"/>
              <a:t>/ “Sertifikalı </a:t>
            </a:r>
            <a:r>
              <a:rPr lang="tr-TR" sz="2400" dirty="0"/>
              <a:t>koç</a:t>
            </a:r>
            <a:r>
              <a:rPr lang="tr-TR" sz="2400" dirty="0" smtClean="0"/>
              <a:t>”</a:t>
            </a:r>
            <a:endParaRPr lang="tr-TR" sz="2400" dirty="0"/>
          </a:p>
        </p:txBody>
      </p:sp>
    </p:spTree>
    <p:extLst>
      <p:ext uri="{BB962C8B-B14F-4D97-AF65-F5344CB8AC3E}">
        <p14:creationId xmlns:p14="http://schemas.microsoft.com/office/powerpoint/2010/main" xmlns="" val="125911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Kısaltmalar ve Türkçeleri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3740005873"/>
              </p:ext>
            </p:extLst>
          </p:nvPr>
        </p:nvGraphicFramePr>
        <p:xfrm>
          <a:off x="238539" y="1417638"/>
          <a:ext cx="8706678" cy="5003037"/>
        </p:xfrm>
        <a:graphic>
          <a:graphicData uri="http://schemas.openxmlformats.org/drawingml/2006/table">
            <a:tbl>
              <a:tblPr/>
              <a:tblGrid>
                <a:gridCol w="1020313"/>
                <a:gridCol w="3424239"/>
                <a:gridCol w="4262126"/>
              </a:tblGrid>
              <a:tr h="848241">
                <a:tc>
                  <a:txBody>
                    <a:bodyPr/>
                    <a:lstStyle/>
                    <a:p>
                      <a:pPr algn="ctr" fontAlgn="b"/>
                      <a:r>
                        <a:rPr lang="tr-TR" sz="1800" b="1" i="0" u="none" strike="noStrike" dirty="0">
                          <a:solidFill>
                            <a:srgbClr val="C00000"/>
                          </a:solidFill>
                          <a:effectLst/>
                          <a:latin typeface="Calibri"/>
                        </a:rPr>
                        <a:t>ACTP</a:t>
                      </a:r>
                    </a:p>
                  </a:txBody>
                  <a:tcPr marL="8709" marR="8709" marT="8709" marB="0" anchor="ctr">
                    <a:lnL>
                      <a:noFill/>
                    </a:lnL>
                    <a:lnR>
                      <a:noFill/>
                    </a:lnR>
                    <a:lnT>
                      <a:noFill/>
                    </a:lnT>
                    <a:lnB>
                      <a:noFill/>
                    </a:lnB>
                  </a:tcPr>
                </a:tc>
                <a:tc>
                  <a:txBody>
                    <a:bodyPr/>
                    <a:lstStyle/>
                    <a:p>
                      <a:pPr algn="l" fontAlgn="b"/>
                      <a:r>
                        <a:rPr lang="tr-TR" sz="1800" b="0" i="0" u="none" strike="noStrike" dirty="0" err="1" smtClean="0">
                          <a:solidFill>
                            <a:srgbClr val="000000"/>
                          </a:solidFill>
                          <a:effectLst/>
                          <a:latin typeface="Calibri"/>
                        </a:rPr>
                        <a:t>Accredited</a:t>
                      </a:r>
                      <a:r>
                        <a:rPr lang="tr-TR" sz="1800" b="0" i="0" u="none" strike="noStrike" dirty="0" smtClean="0">
                          <a:solidFill>
                            <a:srgbClr val="000000"/>
                          </a:solidFill>
                          <a:effectLst/>
                          <a:latin typeface="Calibri"/>
                        </a:rPr>
                        <a:t> </a:t>
                      </a:r>
                      <a:r>
                        <a:rPr lang="tr-TR" sz="1800" b="0" i="0" u="none" strike="noStrike" dirty="0">
                          <a:solidFill>
                            <a:srgbClr val="000000"/>
                          </a:solidFill>
                          <a:effectLst/>
                          <a:latin typeface="Calibri"/>
                        </a:rPr>
                        <a:t>Coach Training Program</a:t>
                      </a:r>
                    </a:p>
                  </a:txBody>
                  <a:tcPr marL="8709" marR="8709" marT="8709" marB="0" anchor="ctr">
                    <a:lnL>
                      <a:noFill/>
                    </a:lnL>
                    <a:lnR>
                      <a:noFill/>
                    </a:lnR>
                    <a:lnT>
                      <a:noFill/>
                    </a:lnT>
                    <a:lnB>
                      <a:noFill/>
                    </a:lnB>
                  </a:tcPr>
                </a:tc>
                <a:tc>
                  <a:txBody>
                    <a:bodyPr/>
                    <a:lstStyle/>
                    <a:p>
                      <a:pPr algn="l" fontAlgn="b"/>
                      <a:r>
                        <a:rPr lang="tr-TR" sz="1800" b="0" i="0" u="none" strike="noStrike" dirty="0">
                          <a:solidFill>
                            <a:srgbClr val="000000"/>
                          </a:solidFill>
                          <a:effectLst/>
                          <a:latin typeface="Calibri"/>
                        </a:rPr>
                        <a:t>Akredite (yetkilendirilmiş) Koç Eğitim Programı</a:t>
                      </a:r>
                    </a:p>
                  </a:txBody>
                  <a:tcPr marL="8709" marR="8709" marT="8709" marB="0" anchor="ctr">
                    <a:lnL>
                      <a:noFill/>
                    </a:lnL>
                    <a:lnR>
                      <a:noFill/>
                    </a:lnR>
                    <a:lnT>
                      <a:noFill/>
                    </a:lnT>
                    <a:lnB>
                      <a:noFill/>
                    </a:lnB>
                  </a:tcPr>
                </a:tc>
              </a:tr>
              <a:tr h="692466">
                <a:tc>
                  <a:txBody>
                    <a:bodyPr/>
                    <a:lstStyle/>
                    <a:p>
                      <a:pPr algn="ctr" fontAlgn="b"/>
                      <a:r>
                        <a:rPr lang="tr-TR" sz="1800" b="1" i="0" u="none" strike="noStrike" dirty="0">
                          <a:solidFill>
                            <a:srgbClr val="C00000"/>
                          </a:solidFill>
                          <a:effectLst/>
                          <a:latin typeface="Calibri"/>
                        </a:rPr>
                        <a:t>ACSTH</a:t>
                      </a:r>
                    </a:p>
                  </a:txBody>
                  <a:tcPr marL="8709" marR="8709" marT="8709" marB="0" anchor="ctr">
                    <a:lnL>
                      <a:noFill/>
                    </a:lnL>
                    <a:lnR>
                      <a:noFill/>
                    </a:lnR>
                    <a:lnT>
                      <a:noFill/>
                    </a:lnT>
                    <a:lnB>
                      <a:noFill/>
                    </a:lnB>
                  </a:tcPr>
                </a:tc>
                <a:tc>
                  <a:txBody>
                    <a:bodyPr/>
                    <a:lstStyle/>
                    <a:p>
                      <a:pPr algn="l" fontAlgn="b"/>
                      <a:r>
                        <a:rPr lang="en-US" sz="1800" b="0" i="0" u="none" strike="noStrike" dirty="0">
                          <a:solidFill>
                            <a:srgbClr val="000000"/>
                          </a:solidFill>
                          <a:effectLst/>
                          <a:latin typeface="Calibri"/>
                        </a:rPr>
                        <a:t>Approved Coach Specific Training Hours</a:t>
                      </a:r>
                    </a:p>
                  </a:txBody>
                  <a:tcPr marL="8709" marR="8709" marT="8709" marB="0" anchor="ctr">
                    <a:lnL>
                      <a:noFill/>
                    </a:lnL>
                    <a:lnR>
                      <a:noFill/>
                    </a:lnR>
                    <a:lnT>
                      <a:noFill/>
                    </a:lnT>
                    <a:lnB>
                      <a:noFill/>
                    </a:lnB>
                  </a:tcPr>
                </a:tc>
                <a:tc>
                  <a:txBody>
                    <a:bodyPr/>
                    <a:lstStyle/>
                    <a:p>
                      <a:pPr algn="l" fontAlgn="b"/>
                      <a:r>
                        <a:rPr lang="tr-TR" sz="1800" b="0" i="0" u="none" strike="noStrike" dirty="0">
                          <a:solidFill>
                            <a:srgbClr val="000000"/>
                          </a:solidFill>
                          <a:effectLst/>
                          <a:latin typeface="Calibri"/>
                        </a:rPr>
                        <a:t>Onaylı Koçluğa Özel Eğitim Saatleri</a:t>
                      </a:r>
                    </a:p>
                  </a:txBody>
                  <a:tcPr marL="8709" marR="8709" marT="8709" marB="0" anchor="ctr">
                    <a:lnL>
                      <a:noFill/>
                    </a:lnL>
                    <a:lnR>
                      <a:noFill/>
                    </a:lnR>
                    <a:lnT>
                      <a:noFill/>
                    </a:lnT>
                    <a:lnB>
                      <a:noFill/>
                    </a:lnB>
                  </a:tcPr>
                </a:tc>
              </a:tr>
              <a:tr h="692466">
                <a:tc>
                  <a:txBody>
                    <a:bodyPr/>
                    <a:lstStyle/>
                    <a:p>
                      <a:pPr algn="ctr" fontAlgn="b"/>
                      <a:r>
                        <a:rPr lang="tr-TR" sz="1800" b="1" i="0" u="none" strike="noStrike" dirty="0" err="1">
                          <a:solidFill>
                            <a:srgbClr val="C00000"/>
                          </a:solidFill>
                          <a:effectLst/>
                          <a:latin typeface="Calibri"/>
                        </a:rPr>
                        <a:t>CCE</a:t>
                      </a:r>
                      <a:r>
                        <a:rPr lang="tr-TR" sz="1800" b="1" i="0" u="none" strike="noStrike" dirty="0">
                          <a:solidFill>
                            <a:srgbClr val="C00000"/>
                          </a:solidFill>
                          <a:effectLst/>
                          <a:latin typeface="Calibri"/>
                        </a:rPr>
                        <a:t> </a:t>
                      </a:r>
                    </a:p>
                  </a:txBody>
                  <a:tcPr marL="8709" marR="8709" marT="8709" marB="0" anchor="ctr">
                    <a:lnL>
                      <a:noFill/>
                    </a:lnL>
                    <a:lnR>
                      <a:noFill/>
                    </a:lnR>
                    <a:lnT>
                      <a:noFill/>
                    </a:lnT>
                    <a:lnB>
                      <a:noFill/>
                    </a:lnB>
                  </a:tcPr>
                </a:tc>
                <a:tc>
                  <a:txBody>
                    <a:bodyPr/>
                    <a:lstStyle/>
                    <a:p>
                      <a:pPr algn="l" fontAlgn="b"/>
                      <a:r>
                        <a:rPr lang="en-US" sz="1800" b="0" i="0" u="none" strike="noStrike" noProof="0" dirty="0" smtClean="0">
                          <a:solidFill>
                            <a:srgbClr val="000000"/>
                          </a:solidFill>
                          <a:effectLst/>
                          <a:latin typeface="Calibri"/>
                        </a:rPr>
                        <a:t>Continuing Coach Education</a:t>
                      </a:r>
                      <a:endParaRPr lang="en-US" sz="1800" b="0" i="0" u="none" strike="noStrike" noProof="0" dirty="0">
                        <a:solidFill>
                          <a:srgbClr val="000000"/>
                        </a:solidFill>
                        <a:effectLst/>
                        <a:latin typeface="Calibri"/>
                      </a:endParaRPr>
                    </a:p>
                  </a:txBody>
                  <a:tcPr marL="8709" marR="8709" marT="8709" marB="0" anchor="ctr">
                    <a:lnL>
                      <a:noFill/>
                    </a:lnL>
                    <a:lnR>
                      <a:noFill/>
                    </a:lnR>
                    <a:lnT>
                      <a:noFill/>
                    </a:lnT>
                    <a:lnB>
                      <a:noFill/>
                    </a:lnB>
                  </a:tcPr>
                </a:tc>
                <a:tc>
                  <a:txBody>
                    <a:bodyPr/>
                    <a:lstStyle/>
                    <a:p>
                      <a:pPr algn="l" fontAlgn="b"/>
                      <a:r>
                        <a:rPr lang="tr-TR" sz="1800" b="0" i="0" u="none" strike="noStrike" dirty="0">
                          <a:solidFill>
                            <a:srgbClr val="000000"/>
                          </a:solidFill>
                          <a:effectLst/>
                          <a:latin typeface="Calibri"/>
                        </a:rPr>
                        <a:t>Devam eden </a:t>
                      </a:r>
                      <a:r>
                        <a:rPr lang="tr-TR" sz="1800" b="0" i="0" u="none" strike="noStrike" dirty="0" smtClean="0">
                          <a:solidFill>
                            <a:srgbClr val="000000"/>
                          </a:solidFill>
                          <a:effectLst/>
                          <a:latin typeface="Calibri"/>
                        </a:rPr>
                        <a:t>Koç </a:t>
                      </a:r>
                      <a:r>
                        <a:rPr lang="tr-TR" sz="1800" b="0" i="0" u="none" strike="noStrike" dirty="0">
                          <a:solidFill>
                            <a:srgbClr val="000000"/>
                          </a:solidFill>
                          <a:effectLst/>
                          <a:latin typeface="Calibri"/>
                        </a:rPr>
                        <a:t>Öğrenimi</a:t>
                      </a:r>
                    </a:p>
                  </a:txBody>
                  <a:tcPr marL="8709" marR="8709" marT="8709" marB="0" anchor="ctr">
                    <a:lnL>
                      <a:noFill/>
                    </a:lnL>
                    <a:lnR>
                      <a:noFill/>
                    </a:lnR>
                    <a:lnT>
                      <a:noFill/>
                    </a:lnT>
                    <a:lnB>
                      <a:noFill/>
                    </a:lnB>
                  </a:tcPr>
                </a:tc>
              </a:tr>
              <a:tr h="692466">
                <a:tc>
                  <a:txBody>
                    <a:bodyPr/>
                    <a:lstStyle/>
                    <a:p>
                      <a:pPr algn="ctr" fontAlgn="b"/>
                      <a:r>
                        <a:rPr lang="tr-TR" sz="1800" b="1" i="0" u="none" strike="noStrike" dirty="0" err="1">
                          <a:solidFill>
                            <a:srgbClr val="C00000"/>
                          </a:solidFill>
                          <a:effectLst/>
                          <a:latin typeface="Calibri"/>
                        </a:rPr>
                        <a:t>CCEU</a:t>
                      </a:r>
                      <a:endParaRPr lang="tr-TR" sz="1800" b="1" i="0" u="none" strike="noStrike" dirty="0">
                        <a:solidFill>
                          <a:srgbClr val="C00000"/>
                        </a:solidFill>
                        <a:effectLst/>
                        <a:latin typeface="Calibri"/>
                      </a:endParaRPr>
                    </a:p>
                  </a:txBody>
                  <a:tcPr marL="8709" marR="8709" marT="8709" marB="0" anchor="ctr">
                    <a:lnL>
                      <a:noFill/>
                    </a:lnL>
                    <a:lnR>
                      <a:noFill/>
                    </a:lnR>
                    <a:lnT>
                      <a:noFill/>
                    </a:lnT>
                    <a:lnB>
                      <a:noFill/>
                    </a:lnB>
                  </a:tcPr>
                </a:tc>
                <a:tc>
                  <a:txBody>
                    <a:bodyPr/>
                    <a:lstStyle/>
                    <a:p>
                      <a:pPr algn="l" fontAlgn="b"/>
                      <a:r>
                        <a:rPr lang="en-US" sz="1800" b="0" i="0" u="none" strike="noStrike" noProof="0" dirty="0" smtClean="0">
                          <a:solidFill>
                            <a:srgbClr val="000000"/>
                          </a:solidFill>
                          <a:effectLst/>
                          <a:latin typeface="Calibri"/>
                        </a:rPr>
                        <a:t>Continuing Coach Education Unit</a:t>
                      </a:r>
                      <a:endParaRPr lang="en-US" sz="1800" b="0" i="0" u="none" strike="noStrike" noProof="0" dirty="0">
                        <a:solidFill>
                          <a:srgbClr val="000000"/>
                        </a:solidFill>
                        <a:effectLst/>
                        <a:latin typeface="Calibri"/>
                      </a:endParaRPr>
                    </a:p>
                  </a:txBody>
                  <a:tcPr marL="8709" marR="8709" marT="8709" marB="0" anchor="ctr">
                    <a:lnL>
                      <a:noFill/>
                    </a:lnL>
                    <a:lnR>
                      <a:noFill/>
                    </a:lnR>
                    <a:lnT>
                      <a:noFill/>
                    </a:lnT>
                    <a:lnB>
                      <a:noFill/>
                    </a:lnB>
                  </a:tcPr>
                </a:tc>
                <a:tc>
                  <a:txBody>
                    <a:bodyPr/>
                    <a:lstStyle/>
                    <a:p>
                      <a:pPr algn="l" fontAlgn="b"/>
                      <a:r>
                        <a:rPr lang="tr-TR" sz="1800" b="0" i="0" u="none" strike="noStrike" dirty="0">
                          <a:solidFill>
                            <a:srgbClr val="000000"/>
                          </a:solidFill>
                          <a:effectLst/>
                          <a:latin typeface="Calibri"/>
                        </a:rPr>
                        <a:t>Devam eden </a:t>
                      </a:r>
                      <a:r>
                        <a:rPr lang="tr-TR" sz="1800" b="0" i="0" u="none" strike="noStrike" dirty="0" smtClean="0">
                          <a:solidFill>
                            <a:srgbClr val="000000"/>
                          </a:solidFill>
                          <a:effectLst/>
                          <a:latin typeface="Calibri"/>
                        </a:rPr>
                        <a:t>Koç Öğrenim </a:t>
                      </a:r>
                      <a:r>
                        <a:rPr lang="tr-TR" sz="1800" b="0" i="0" u="none" strike="noStrike" dirty="0">
                          <a:solidFill>
                            <a:srgbClr val="000000"/>
                          </a:solidFill>
                          <a:effectLst/>
                          <a:latin typeface="Calibri"/>
                        </a:rPr>
                        <a:t>Birimi</a:t>
                      </a:r>
                    </a:p>
                  </a:txBody>
                  <a:tcPr marL="8709" marR="8709" marT="8709" marB="0" anchor="ctr">
                    <a:lnL>
                      <a:noFill/>
                    </a:lnL>
                    <a:lnR>
                      <a:noFill/>
                    </a:lnR>
                    <a:lnT>
                      <a:noFill/>
                    </a:lnT>
                    <a:lnB>
                      <a:noFill/>
                    </a:lnB>
                  </a:tcPr>
                </a:tc>
              </a:tr>
              <a:tr h="692466">
                <a:tc>
                  <a:txBody>
                    <a:bodyPr/>
                    <a:lstStyle/>
                    <a:p>
                      <a:pPr algn="ctr" fontAlgn="b"/>
                      <a:r>
                        <a:rPr lang="tr-TR" sz="1800" b="1" i="0" u="none" strike="noStrike" dirty="0">
                          <a:solidFill>
                            <a:srgbClr val="C00000"/>
                          </a:solidFill>
                          <a:effectLst/>
                          <a:latin typeface="Calibri"/>
                        </a:rPr>
                        <a:t>ACC</a:t>
                      </a:r>
                    </a:p>
                  </a:txBody>
                  <a:tcPr marL="8709" marR="8709" marT="8709" marB="0" anchor="ctr">
                    <a:lnL>
                      <a:noFill/>
                    </a:lnL>
                    <a:lnR>
                      <a:noFill/>
                    </a:lnR>
                    <a:lnT>
                      <a:noFill/>
                    </a:lnT>
                    <a:lnB>
                      <a:noFill/>
                    </a:lnB>
                  </a:tcPr>
                </a:tc>
                <a:tc>
                  <a:txBody>
                    <a:bodyPr/>
                    <a:lstStyle/>
                    <a:p>
                      <a:pPr algn="l" fontAlgn="b"/>
                      <a:r>
                        <a:rPr lang="tr-TR" sz="1800" b="0" i="0" u="none" strike="noStrike" dirty="0" err="1">
                          <a:solidFill>
                            <a:srgbClr val="000000"/>
                          </a:solidFill>
                          <a:effectLst/>
                          <a:latin typeface="Calibri"/>
                        </a:rPr>
                        <a:t>Associate</a:t>
                      </a:r>
                      <a:r>
                        <a:rPr lang="tr-TR" sz="1800" b="0" i="0" u="none" strike="noStrike" dirty="0">
                          <a:solidFill>
                            <a:srgbClr val="000000"/>
                          </a:solidFill>
                          <a:effectLst/>
                          <a:latin typeface="Calibri"/>
                        </a:rPr>
                        <a:t> </a:t>
                      </a:r>
                      <a:r>
                        <a:rPr lang="tr-TR" sz="1800" b="0" i="0" u="none" strike="noStrike" dirty="0" err="1">
                          <a:solidFill>
                            <a:srgbClr val="000000"/>
                          </a:solidFill>
                          <a:effectLst/>
                          <a:latin typeface="Calibri"/>
                        </a:rPr>
                        <a:t>Certified</a:t>
                      </a:r>
                      <a:r>
                        <a:rPr lang="tr-TR" sz="1800" b="0" i="0" u="none" strike="noStrike" dirty="0">
                          <a:solidFill>
                            <a:srgbClr val="000000"/>
                          </a:solidFill>
                          <a:effectLst/>
                          <a:latin typeface="Calibri"/>
                        </a:rPr>
                        <a:t> Coach</a:t>
                      </a:r>
                    </a:p>
                  </a:txBody>
                  <a:tcPr marL="8709" marR="8709" marT="8709" marB="0" anchor="ctr">
                    <a:lnL>
                      <a:noFill/>
                    </a:lnL>
                    <a:lnR>
                      <a:noFill/>
                    </a:lnR>
                    <a:lnT>
                      <a:noFill/>
                    </a:lnT>
                    <a:lnB>
                      <a:noFill/>
                    </a:lnB>
                  </a:tcPr>
                </a:tc>
                <a:tc>
                  <a:txBody>
                    <a:bodyPr/>
                    <a:lstStyle/>
                    <a:p>
                      <a:pPr algn="l" fontAlgn="b"/>
                      <a:r>
                        <a:rPr lang="tr-TR" sz="1800" b="0" i="0" u="none" strike="noStrike" dirty="0">
                          <a:solidFill>
                            <a:srgbClr val="000000"/>
                          </a:solidFill>
                          <a:effectLst/>
                          <a:latin typeface="Calibri"/>
                        </a:rPr>
                        <a:t>Onaylı Sertifikalı Koç</a:t>
                      </a:r>
                    </a:p>
                  </a:txBody>
                  <a:tcPr marL="8709" marR="8709" marT="8709" marB="0" anchor="ctr">
                    <a:lnL>
                      <a:noFill/>
                    </a:lnL>
                    <a:lnR>
                      <a:noFill/>
                    </a:lnR>
                    <a:lnT>
                      <a:noFill/>
                    </a:lnT>
                    <a:lnB>
                      <a:noFill/>
                    </a:lnB>
                  </a:tcPr>
                </a:tc>
              </a:tr>
              <a:tr h="692466">
                <a:tc>
                  <a:txBody>
                    <a:bodyPr/>
                    <a:lstStyle/>
                    <a:p>
                      <a:pPr algn="ctr" fontAlgn="b"/>
                      <a:r>
                        <a:rPr lang="tr-TR" sz="1800" b="1" i="0" u="none" strike="noStrike" dirty="0">
                          <a:solidFill>
                            <a:srgbClr val="C00000"/>
                          </a:solidFill>
                          <a:effectLst/>
                          <a:latin typeface="Calibri"/>
                        </a:rPr>
                        <a:t>PCC</a:t>
                      </a:r>
                    </a:p>
                  </a:txBody>
                  <a:tcPr marL="8709" marR="8709" marT="8709" marB="0" anchor="ctr">
                    <a:lnL>
                      <a:noFill/>
                    </a:lnL>
                    <a:lnR>
                      <a:noFill/>
                    </a:lnR>
                    <a:lnT>
                      <a:noFill/>
                    </a:lnT>
                    <a:lnB>
                      <a:noFill/>
                    </a:lnB>
                  </a:tcPr>
                </a:tc>
                <a:tc>
                  <a:txBody>
                    <a:bodyPr/>
                    <a:lstStyle/>
                    <a:p>
                      <a:pPr algn="l" fontAlgn="b"/>
                      <a:r>
                        <a:rPr lang="tr-TR" sz="1800" b="0" i="0" u="none" strike="noStrike">
                          <a:solidFill>
                            <a:srgbClr val="000000"/>
                          </a:solidFill>
                          <a:effectLst/>
                          <a:latin typeface="Calibri"/>
                        </a:rPr>
                        <a:t>Professional Certified Coach</a:t>
                      </a:r>
                    </a:p>
                  </a:txBody>
                  <a:tcPr marL="8709" marR="8709" marT="8709" marB="0" anchor="ctr">
                    <a:lnL>
                      <a:noFill/>
                    </a:lnL>
                    <a:lnR>
                      <a:noFill/>
                    </a:lnR>
                    <a:lnT>
                      <a:noFill/>
                    </a:lnT>
                    <a:lnB>
                      <a:noFill/>
                    </a:lnB>
                  </a:tcPr>
                </a:tc>
                <a:tc>
                  <a:txBody>
                    <a:bodyPr/>
                    <a:lstStyle/>
                    <a:p>
                      <a:pPr algn="l" fontAlgn="b"/>
                      <a:r>
                        <a:rPr lang="tr-TR" sz="1800" b="0" i="0" u="none" strike="noStrike" dirty="0">
                          <a:solidFill>
                            <a:srgbClr val="000000"/>
                          </a:solidFill>
                          <a:effectLst/>
                          <a:latin typeface="Calibri"/>
                        </a:rPr>
                        <a:t>Profesyonel Sertifikalı Koç</a:t>
                      </a:r>
                    </a:p>
                  </a:txBody>
                  <a:tcPr marL="8709" marR="8709" marT="8709" marB="0" anchor="ctr">
                    <a:lnL>
                      <a:noFill/>
                    </a:lnL>
                    <a:lnR>
                      <a:noFill/>
                    </a:lnR>
                    <a:lnT>
                      <a:noFill/>
                    </a:lnT>
                    <a:lnB>
                      <a:noFill/>
                    </a:lnB>
                  </a:tcPr>
                </a:tc>
              </a:tr>
              <a:tr h="692466">
                <a:tc>
                  <a:txBody>
                    <a:bodyPr/>
                    <a:lstStyle/>
                    <a:p>
                      <a:pPr algn="ctr" fontAlgn="b"/>
                      <a:r>
                        <a:rPr lang="tr-TR" sz="1800" b="1" i="0" u="none" strike="noStrike" dirty="0">
                          <a:solidFill>
                            <a:srgbClr val="C00000"/>
                          </a:solidFill>
                          <a:effectLst/>
                          <a:latin typeface="Calibri"/>
                        </a:rPr>
                        <a:t>MCC</a:t>
                      </a:r>
                    </a:p>
                  </a:txBody>
                  <a:tcPr marL="8709" marR="8709" marT="8709" marB="0" anchor="ctr">
                    <a:lnL>
                      <a:noFill/>
                    </a:lnL>
                    <a:lnR>
                      <a:noFill/>
                    </a:lnR>
                    <a:lnT>
                      <a:noFill/>
                    </a:lnT>
                    <a:lnB>
                      <a:noFill/>
                    </a:lnB>
                  </a:tcPr>
                </a:tc>
                <a:tc>
                  <a:txBody>
                    <a:bodyPr/>
                    <a:lstStyle/>
                    <a:p>
                      <a:pPr algn="l" fontAlgn="b"/>
                      <a:r>
                        <a:rPr lang="tr-TR" sz="1800" b="0" i="0" u="none" strike="noStrike">
                          <a:solidFill>
                            <a:srgbClr val="000000"/>
                          </a:solidFill>
                          <a:effectLst/>
                          <a:latin typeface="Calibri"/>
                        </a:rPr>
                        <a:t>Master Certified Coach</a:t>
                      </a:r>
                    </a:p>
                  </a:txBody>
                  <a:tcPr marL="8709" marR="8709" marT="8709" marB="0" anchor="ctr">
                    <a:lnL>
                      <a:noFill/>
                    </a:lnL>
                    <a:lnR>
                      <a:noFill/>
                    </a:lnR>
                    <a:lnT>
                      <a:noFill/>
                    </a:lnT>
                    <a:lnB>
                      <a:noFill/>
                    </a:lnB>
                  </a:tcPr>
                </a:tc>
                <a:tc>
                  <a:txBody>
                    <a:bodyPr/>
                    <a:lstStyle/>
                    <a:p>
                      <a:pPr algn="l" fontAlgn="b"/>
                      <a:r>
                        <a:rPr lang="tr-TR" sz="1800" b="0" i="0" u="none" strike="noStrike" dirty="0">
                          <a:solidFill>
                            <a:srgbClr val="000000"/>
                          </a:solidFill>
                          <a:effectLst/>
                          <a:latin typeface="Calibri"/>
                        </a:rPr>
                        <a:t>Usta Sertifikalı Koç</a:t>
                      </a:r>
                    </a:p>
                  </a:txBody>
                  <a:tcPr marL="8709" marR="8709" marT="8709" marB="0" anchor="ctr">
                    <a:lnL>
                      <a:noFill/>
                    </a:lnL>
                    <a:lnR>
                      <a:noFill/>
                    </a:lnR>
                    <a:lnT>
                      <a:noFill/>
                    </a:lnT>
                    <a:lnB>
                      <a:noFill/>
                    </a:lnB>
                  </a:tcPr>
                </a:tc>
              </a:tr>
            </a:tbl>
          </a:graphicData>
        </a:graphic>
      </p:graphicFrame>
    </p:spTree>
    <p:extLst>
      <p:ext uri="{BB962C8B-B14F-4D97-AF65-F5344CB8AC3E}">
        <p14:creationId xmlns:p14="http://schemas.microsoft.com/office/powerpoint/2010/main" xmlns="" val="899756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Logo Kullanım Kuralları</a:t>
            </a:r>
            <a:endParaRPr lang="tr-TR" dirty="0"/>
          </a:p>
        </p:txBody>
      </p:sp>
      <p:sp>
        <p:nvSpPr>
          <p:cNvPr id="3" name="İçerik Yer Tutucusu 2"/>
          <p:cNvSpPr>
            <a:spLocks noGrp="1"/>
          </p:cNvSpPr>
          <p:nvPr>
            <p:ph idx="1"/>
          </p:nvPr>
        </p:nvSpPr>
        <p:spPr>
          <a:xfrm>
            <a:off x="228600" y="1600200"/>
            <a:ext cx="8610600" cy="4038599"/>
          </a:xfrm>
        </p:spPr>
        <p:txBody>
          <a:bodyPr>
            <a:normAutofit fontScale="92500" lnSpcReduction="20000"/>
          </a:bodyPr>
          <a:lstStyle/>
          <a:p>
            <a:pPr>
              <a:spcBef>
                <a:spcPts val="0"/>
              </a:spcBef>
              <a:spcAft>
                <a:spcPts val="600"/>
              </a:spcAft>
            </a:pPr>
            <a:r>
              <a:rPr lang="tr-TR" sz="2400" dirty="0" smtClean="0"/>
              <a:t>Kimler Kullanabilir</a:t>
            </a:r>
          </a:p>
          <a:p>
            <a:pPr lvl="1"/>
            <a:r>
              <a:rPr lang="tr-TR" sz="2200" dirty="0" smtClean="0"/>
              <a:t>ICF üyeleri ve çalışanları - ICF</a:t>
            </a:r>
          </a:p>
          <a:p>
            <a:pPr lvl="1">
              <a:spcBef>
                <a:spcPts val="0"/>
              </a:spcBef>
              <a:spcAft>
                <a:spcPts val="600"/>
              </a:spcAft>
            </a:pPr>
            <a:r>
              <a:rPr lang="tr-TR" sz="2200" dirty="0" smtClean="0"/>
              <a:t>Unvan sahipleri -  </a:t>
            </a:r>
            <a:r>
              <a:rPr lang="tr-TR" sz="2200" dirty="0"/>
              <a:t>ACC, PCC, MCC </a:t>
            </a:r>
            <a:r>
              <a:rPr lang="tr-TR" sz="2200" dirty="0" smtClean="0"/>
              <a:t>(kişiye özel logo)</a:t>
            </a:r>
          </a:p>
          <a:p>
            <a:pPr lvl="1">
              <a:spcBef>
                <a:spcPts val="0"/>
              </a:spcBef>
              <a:spcAft>
                <a:spcPts val="600"/>
              </a:spcAft>
            </a:pPr>
            <a:r>
              <a:rPr lang="tr-TR" sz="2200" dirty="0" smtClean="0"/>
              <a:t>Onaylı eğitim programları -  ACTP, ACSTH, </a:t>
            </a:r>
            <a:r>
              <a:rPr lang="tr-TR" sz="2200" dirty="0" err="1" smtClean="0"/>
              <a:t>CCE</a:t>
            </a:r>
            <a:r>
              <a:rPr lang="tr-TR" sz="2200" dirty="0" smtClean="0"/>
              <a:t> (programa özel logo)</a:t>
            </a:r>
            <a:r>
              <a:rPr lang="tr-TR" sz="2000" dirty="0" smtClean="0"/>
              <a:t> </a:t>
            </a:r>
          </a:p>
          <a:p>
            <a:pPr>
              <a:spcBef>
                <a:spcPts val="0"/>
              </a:spcBef>
              <a:spcAft>
                <a:spcPts val="600"/>
              </a:spcAft>
            </a:pPr>
            <a:endParaRPr lang="tr-TR" sz="2400" dirty="0" smtClean="0"/>
          </a:p>
          <a:p>
            <a:pPr>
              <a:spcBef>
                <a:spcPts val="0"/>
              </a:spcBef>
              <a:spcAft>
                <a:spcPts val="600"/>
              </a:spcAft>
            </a:pPr>
            <a:r>
              <a:rPr lang="tr-TR" sz="2400" dirty="0" smtClean="0"/>
              <a:t>Kullanım Kuralları</a:t>
            </a:r>
          </a:p>
          <a:p>
            <a:pPr lvl="1"/>
            <a:r>
              <a:rPr lang="tr-TR" sz="2000" dirty="0" smtClean="0"/>
              <a:t>Siyah, beyaz veya renkli </a:t>
            </a:r>
            <a:r>
              <a:rPr lang="tr-TR" sz="2000" dirty="0"/>
              <a:t>olarak </a:t>
            </a:r>
            <a:r>
              <a:rPr lang="tr-TR" sz="2000" dirty="0" smtClean="0"/>
              <a:t>kullanılabilir</a:t>
            </a:r>
          </a:p>
          <a:p>
            <a:pPr marL="457200" lvl="1" indent="0">
              <a:buNone/>
            </a:pPr>
            <a:r>
              <a:rPr lang="tr-TR" sz="2000" dirty="0"/>
              <a:t>	</a:t>
            </a:r>
            <a:r>
              <a:rPr lang="tr-TR" sz="2000" dirty="0" smtClean="0"/>
              <a:t>(</a:t>
            </a:r>
            <a:r>
              <a:rPr lang="es-ES" sz="2000" dirty="0" smtClean="0"/>
              <a:t>portakal </a:t>
            </a:r>
            <a:r>
              <a:rPr lang="es-ES" sz="2000" dirty="0"/>
              <a:t>1375 </a:t>
            </a:r>
            <a:r>
              <a:rPr lang="tr-TR" sz="2000" dirty="0" smtClean="0"/>
              <a:t>[</a:t>
            </a:r>
            <a:r>
              <a:rPr lang="es-ES" sz="2000" dirty="0" smtClean="0"/>
              <a:t>249/155/12</a:t>
            </a:r>
            <a:r>
              <a:rPr lang="tr-TR" sz="2000" dirty="0" smtClean="0"/>
              <a:t>]</a:t>
            </a:r>
            <a:r>
              <a:rPr lang="es-ES" sz="2000" dirty="0" smtClean="0"/>
              <a:t> </a:t>
            </a:r>
            <a:r>
              <a:rPr lang="es-ES" sz="2000" dirty="0"/>
              <a:t>ve mavi 072 </a:t>
            </a:r>
            <a:r>
              <a:rPr lang="tr-TR" sz="2000" dirty="0" smtClean="0"/>
              <a:t>[</a:t>
            </a:r>
            <a:r>
              <a:rPr lang="es-ES" sz="2000" dirty="0" smtClean="0"/>
              <a:t>56/0/150</a:t>
            </a:r>
            <a:r>
              <a:rPr lang="tr-TR" sz="2000" dirty="0" smtClean="0"/>
              <a:t>]</a:t>
            </a:r>
            <a:r>
              <a:rPr lang="es-ES" sz="2000" dirty="0" smtClean="0"/>
              <a:t>)</a:t>
            </a:r>
            <a:r>
              <a:rPr lang="tr-TR" sz="2000" dirty="0" smtClean="0"/>
              <a:t> </a:t>
            </a:r>
            <a:r>
              <a:rPr lang="tr-TR" sz="2000" dirty="0" smtClean="0">
                <a:hlinkClick r:id="rId3" action="ppaction://hlinksldjump"/>
              </a:rPr>
              <a:t>►</a:t>
            </a:r>
            <a:endParaRPr lang="tr-TR" sz="2000" dirty="0"/>
          </a:p>
          <a:p>
            <a:pPr lvl="1"/>
            <a:r>
              <a:rPr lang="tr-TR" sz="2000" dirty="0"/>
              <a:t>Deforme </a:t>
            </a:r>
            <a:r>
              <a:rPr lang="tr-TR" sz="2000" dirty="0" smtClean="0"/>
              <a:t>edilemez </a:t>
            </a:r>
            <a:r>
              <a:rPr lang="tr-TR" sz="2100" dirty="0">
                <a:solidFill>
                  <a:prstClr val="black"/>
                </a:solidFill>
                <a:hlinkClick r:id="rId3" action="ppaction://hlinksldjump"/>
              </a:rPr>
              <a:t>►</a:t>
            </a:r>
            <a:endParaRPr lang="tr-TR" sz="2000" dirty="0" smtClean="0"/>
          </a:p>
          <a:p>
            <a:pPr lvl="1"/>
            <a:r>
              <a:rPr lang="tr-TR" sz="2000" dirty="0" smtClean="0"/>
              <a:t>Grafik bir semboldür, kesilip, parçalara ayırılamaz, metin karakteri olarak kullanılamaz </a:t>
            </a:r>
            <a:r>
              <a:rPr lang="tr-TR" sz="2000" dirty="0" smtClean="0">
                <a:hlinkClick r:id="rId4" action="ppaction://hlinksldjump"/>
              </a:rPr>
              <a:t>►</a:t>
            </a:r>
            <a:endParaRPr lang="tr-TR" sz="2000" dirty="0" smtClean="0"/>
          </a:p>
        </p:txBody>
      </p:sp>
    </p:spTree>
    <p:extLst>
      <p:ext uri="{BB962C8B-B14F-4D97-AF65-F5344CB8AC3E}">
        <p14:creationId xmlns:p14="http://schemas.microsoft.com/office/powerpoint/2010/main" xmlns="" val="3812313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Logo Kullanım Kuralları</a:t>
            </a:r>
          </a:p>
        </p:txBody>
      </p:sp>
      <p:sp>
        <p:nvSpPr>
          <p:cNvPr id="3" name="İçerik Yer Tutucusu 2"/>
          <p:cNvSpPr>
            <a:spLocks noGrp="1"/>
          </p:cNvSpPr>
          <p:nvPr>
            <p:ph idx="1"/>
          </p:nvPr>
        </p:nvSpPr>
        <p:spPr/>
        <p:txBody>
          <a:bodyPr/>
          <a:lstStyle/>
          <a:p>
            <a:r>
              <a:rPr lang="tr-TR" sz="2400" dirty="0" smtClean="0"/>
              <a:t>Nerede Kullanabilir</a:t>
            </a:r>
            <a:endParaRPr lang="tr-TR" dirty="0" smtClean="0"/>
          </a:p>
          <a:p>
            <a:pPr lvl="1"/>
            <a:r>
              <a:rPr lang="tr-TR" sz="2000" dirty="0" smtClean="0"/>
              <a:t>Web </a:t>
            </a:r>
            <a:r>
              <a:rPr lang="tr-TR" sz="2000" dirty="0"/>
              <a:t>sitesi, kartvizit, basın bültenleri, </a:t>
            </a:r>
            <a:r>
              <a:rPr lang="tr-TR" sz="2000" dirty="0" smtClean="0"/>
              <a:t>e-posta </a:t>
            </a:r>
            <a:r>
              <a:rPr lang="tr-TR" sz="2000" dirty="0"/>
              <a:t>imzaları ve diğer promosyonel </a:t>
            </a:r>
            <a:r>
              <a:rPr lang="tr-TR" sz="2000" dirty="0" smtClean="0"/>
              <a:t>malzemelerde kullanılabilir</a:t>
            </a:r>
          </a:p>
          <a:p>
            <a:r>
              <a:rPr lang="tr-TR" sz="2400" dirty="0" smtClean="0"/>
              <a:t>Dikkat edilmesi gerekenler</a:t>
            </a:r>
          </a:p>
          <a:p>
            <a:pPr lvl="1"/>
            <a:r>
              <a:rPr lang="tr-TR" sz="2000" dirty="0" smtClean="0"/>
              <a:t>ICF logosunu kullanma hakkına sahip olmak, ICF Koçu olmak şeklinde lanse edilemez.</a:t>
            </a:r>
          </a:p>
          <a:p>
            <a:pPr lvl="1"/>
            <a:r>
              <a:rPr lang="tr-TR" sz="2000" dirty="0" smtClean="0"/>
              <a:t>“</a:t>
            </a:r>
            <a:r>
              <a:rPr lang="tr-TR" sz="2000" dirty="0"/>
              <a:t>International Coach Federation – </a:t>
            </a:r>
            <a:r>
              <a:rPr lang="tr-TR" sz="2000" dirty="0" err="1"/>
              <a:t>Member</a:t>
            </a:r>
            <a:r>
              <a:rPr lang="tr-TR" sz="2000" dirty="0"/>
              <a:t>” yazılı logolar kullanımdan kaldırılmıştır, kullanılmamalıdır.</a:t>
            </a:r>
          </a:p>
          <a:p>
            <a:pPr lvl="1"/>
            <a:r>
              <a:rPr lang="tr-TR" sz="2000" dirty="0" smtClean="0"/>
              <a:t>Unvan logoları kartvizitlerde </a:t>
            </a:r>
            <a:r>
              <a:rPr lang="tr-TR" sz="2000" dirty="0"/>
              <a:t>ve kendilerini </a:t>
            </a:r>
            <a:r>
              <a:rPr lang="tr-TR" sz="2000" dirty="0" smtClean="0"/>
              <a:t>tanıtım </a:t>
            </a:r>
            <a:r>
              <a:rPr lang="tr-TR" sz="2000" dirty="0"/>
              <a:t>alanlarının içinde kullanılabilir</a:t>
            </a:r>
            <a:r>
              <a:rPr lang="tr-TR" sz="2000" dirty="0" smtClean="0"/>
              <a:t>.</a:t>
            </a:r>
          </a:p>
          <a:p>
            <a:pPr lvl="1"/>
            <a:r>
              <a:rPr lang="tr-TR" sz="2000" dirty="0" smtClean="0"/>
              <a:t>Eğitim </a:t>
            </a:r>
            <a:r>
              <a:rPr lang="tr-TR" sz="2000" dirty="0"/>
              <a:t>programlarına ait logolar </a:t>
            </a:r>
            <a:r>
              <a:rPr lang="tr-TR" sz="2000" dirty="0" smtClean="0"/>
              <a:t>sadece </a:t>
            </a:r>
            <a:r>
              <a:rPr lang="tr-TR" sz="2000" dirty="0"/>
              <a:t>eğitimin tanıtıldığı ortam ve sayfalarda kullanılmalıdır. </a:t>
            </a:r>
          </a:p>
        </p:txBody>
      </p:sp>
    </p:spTree>
    <p:extLst>
      <p:ext uri="{BB962C8B-B14F-4D97-AF65-F5344CB8AC3E}">
        <p14:creationId xmlns:p14="http://schemas.microsoft.com/office/powerpoint/2010/main" xmlns="" val="836424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Logolarımız ve Marka Kimliği</a:t>
            </a:r>
            <a:endParaRPr lang="tr-TR" dirty="0"/>
          </a:p>
        </p:txBody>
      </p:sp>
      <p:sp>
        <p:nvSpPr>
          <p:cNvPr id="3" name="İçerik Yer Tutucusu 2"/>
          <p:cNvSpPr>
            <a:spLocks noGrp="1"/>
          </p:cNvSpPr>
          <p:nvPr>
            <p:ph idx="1"/>
          </p:nvPr>
        </p:nvSpPr>
        <p:spPr/>
        <p:txBody>
          <a:bodyPr>
            <a:normAutofit/>
          </a:bodyPr>
          <a:lstStyle/>
          <a:p>
            <a:pPr marL="0" indent="0">
              <a:buNone/>
            </a:pPr>
            <a:r>
              <a:rPr lang="tr-TR" sz="2400" dirty="0"/>
              <a:t>coachfederation.org / </a:t>
            </a:r>
            <a:r>
              <a:rPr lang="tr-TR" sz="2400" dirty="0" err="1"/>
              <a:t>Members</a:t>
            </a:r>
            <a:r>
              <a:rPr lang="tr-TR" sz="2400" dirty="0"/>
              <a:t> / </a:t>
            </a:r>
            <a:r>
              <a:rPr lang="tr-TR" sz="2400" dirty="0" err="1"/>
              <a:t>Member</a:t>
            </a:r>
            <a:r>
              <a:rPr lang="tr-TR" sz="2400" dirty="0"/>
              <a:t> </a:t>
            </a:r>
            <a:r>
              <a:rPr lang="tr-TR" sz="2400" dirty="0" err="1"/>
              <a:t>Benefits</a:t>
            </a:r>
            <a:r>
              <a:rPr lang="tr-TR" sz="2400" dirty="0"/>
              <a:t> / </a:t>
            </a:r>
            <a:r>
              <a:rPr lang="tr-TR" sz="2400" dirty="0" err="1"/>
              <a:t>Member</a:t>
            </a:r>
            <a:r>
              <a:rPr lang="tr-TR" sz="2400" dirty="0"/>
              <a:t> Toolkit / ICF </a:t>
            </a:r>
            <a:r>
              <a:rPr lang="tr-TR" sz="2400" dirty="0" smtClean="0"/>
              <a:t>Global Logos</a:t>
            </a:r>
            <a:endParaRPr lang="tr-TR" sz="2400" dirty="0"/>
          </a:p>
          <a:p>
            <a:pPr marL="0" indent="0">
              <a:buNone/>
            </a:pPr>
            <a:endParaRPr lang="tr-TR" sz="2400" dirty="0" smtClean="0">
              <a:hlinkClick r:id="rId3"/>
            </a:endParaRPr>
          </a:p>
          <a:p>
            <a:pPr marL="0" indent="0">
              <a:buNone/>
            </a:pPr>
            <a:r>
              <a:rPr lang="tr-TR" sz="2400" dirty="0" smtClean="0">
                <a:hlinkClick r:id="rId3"/>
              </a:rPr>
              <a:t>http</a:t>
            </a:r>
            <a:r>
              <a:rPr lang="tr-TR" sz="2400" dirty="0">
                <a:hlinkClick r:id="rId3"/>
              </a:rPr>
              <a:t>://</a:t>
            </a:r>
            <a:r>
              <a:rPr lang="tr-TR" sz="2400" dirty="0" smtClean="0">
                <a:hlinkClick r:id="rId3"/>
              </a:rPr>
              <a:t>coachfederation.org/members/tools.cfm?ItemNumber=2634</a:t>
            </a:r>
            <a:r>
              <a:rPr lang="tr-TR" sz="2400" dirty="0" smtClean="0"/>
              <a:t> </a:t>
            </a:r>
          </a:p>
          <a:p>
            <a:pPr marL="0" lvl="0" indent="0">
              <a:buNone/>
            </a:pPr>
            <a:r>
              <a:rPr lang="tr-TR" sz="2400" dirty="0" smtClean="0">
                <a:solidFill>
                  <a:prstClr val="black"/>
                </a:solidFill>
              </a:rPr>
              <a:t>coachfederation.org </a:t>
            </a:r>
            <a:r>
              <a:rPr lang="tr-TR" sz="2400" dirty="0">
                <a:solidFill>
                  <a:prstClr val="black"/>
                </a:solidFill>
              </a:rPr>
              <a:t>/ </a:t>
            </a:r>
            <a:r>
              <a:rPr lang="tr-TR" sz="2400" dirty="0" err="1">
                <a:solidFill>
                  <a:prstClr val="black"/>
                </a:solidFill>
              </a:rPr>
              <a:t>Members</a:t>
            </a:r>
            <a:r>
              <a:rPr lang="tr-TR" sz="2400" dirty="0">
                <a:solidFill>
                  <a:prstClr val="black"/>
                </a:solidFill>
              </a:rPr>
              <a:t> / </a:t>
            </a:r>
            <a:r>
              <a:rPr lang="tr-TR" sz="2400" dirty="0" err="1">
                <a:solidFill>
                  <a:prstClr val="black"/>
                </a:solidFill>
              </a:rPr>
              <a:t>Member</a:t>
            </a:r>
            <a:r>
              <a:rPr lang="tr-TR" sz="2400" dirty="0">
                <a:solidFill>
                  <a:prstClr val="black"/>
                </a:solidFill>
              </a:rPr>
              <a:t> </a:t>
            </a:r>
            <a:r>
              <a:rPr lang="tr-TR" sz="2400" dirty="0" err="1">
                <a:solidFill>
                  <a:prstClr val="black"/>
                </a:solidFill>
              </a:rPr>
              <a:t>Benefits</a:t>
            </a:r>
            <a:r>
              <a:rPr lang="tr-TR" sz="2400" dirty="0">
                <a:solidFill>
                  <a:prstClr val="black"/>
                </a:solidFill>
              </a:rPr>
              <a:t> / </a:t>
            </a:r>
            <a:r>
              <a:rPr lang="tr-TR" sz="2400" dirty="0" err="1">
                <a:solidFill>
                  <a:prstClr val="black"/>
                </a:solidFill>
              </a:rPr>
              <a:t>Member</a:t>
            </a:r>
            <a:r>
              <a:rPr lang="tr-TR" sz="2400" dirty="0">
                <a:solidFill>
                  <a:prstClr val="black"/>
                </a:solidFill>
              </a:rPr>
              <a:t> Toolkit / ICF Brand Identity Manual</a:t>
            </a:r>
          </a:p>
          <a:p>
            <a:pPr marL="0" lvl="0" indent="0">
              <a:buNone/>
            </a:pPr>
            <a:endParaRPr lang="tr-TR" sz="2400" dirty="0">
              <a:solidFill>
                <a:prstClr val="black"/>
              </a:solidFill>
              <a:hlinkClick r:id="rId4"/>
            </a:endParaRPr>
          </a:p>
          <a:p>
            <a:pPr marL="0" lvl="0" indent="0">
              <a:buNone/>
            </a:pPr>
            <a:r>
              <a:rPr lang="tr-TR" sz="2400" dirty="0">
                <a:solidFill>
                  <a:prstClr val="black"/>
                </a:solidFill>
                <a:hlinkClick r:id="rId5"/>
              </a:rPr>
              <a:t>http://www.coachfederation.org/files/FileDownloads/ICFBrandManual.pdf?_ga=1.215361303.184679350.1324764619</a:t>
            </a:r>
            <a:endParaRPr lang="tr-TR" sz="2400" dirty="0"/>
          </a:p>
        </p:txBody>
      </p:sp>
      <p:sp>
        <p:nvSpPr>
          <p:cNvPr id="4" name="Dikdörtgen 3"/>
          <p:cNvSpPr/>
          <p:nvPr/>
        </p:nvSpPr>
        <p:spPr>
          <a:xfrm>
            <a:off x="8332202" y="5895330"/>
            <a:ext cx="489236" cy="461665"/>
          </a:xfrm>
          <a:prstGeom prst="rect">
            <a:avLst/>
          </a:prstGeom>
        </p:spPr>
        <p:txBody>
          <a:bodyPr wrap="none">
            <a:spAutoFit/>
          </a:bodyPr>
          <a:lstStyle/>
          <a:p>
            <a:pPr lvl="0">
              <a:spcBef>
                <a:spcPct val="20000"/>
              </a:spcBef>
            </a:pPr>
            <a:r>
              <a:rPr lang="tr-TR" sz="2400" dirty="0" smtClean="0">
                <a:solidFill>
                  <a:prstClr val="black"/>
                </a:solidFill>
                <a:hlinkClick r:id="rId6" action="ppaction://hlinksldjump"/>
              </a:rPr>
              <a:t>►</a:t>
            </a:r>
            <a:endParaRPr lang="tr-TR" sz="2400" dirty="0">
              <a:solidFill>
                <a:prstClr val="black"/>
              </a:solidFill>
            </a:endParaRPr>
          </a:p>
        </p:txBody>
      </p:sp>
    </p:spTree>
    <p:extLst>
      <p:ext uri="{BB962C8B-B14F-4D97-AF65-F5344CB8AC3E}">
        <p14:creationId xmlns:p14="http://schemas.microsoft.com/office/powerpoint/2010/main" xmlns="" val="2019190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ICFTemplate - 2014">
  <a:themeElements>
    <a:clrScheme name="Custom 3">
      <a:dk1>
        <a:sysClr val="windowText" lastClr="000000"/>
      </a:dk1>
      <a:lt1>
        <a:sysClr val="window" lastClr="FFFFFF"/>
      </a:lt1>
      <a:dk2>
        <a:srgbClr val="000000"/>
      </a:dk2>
      <a:lt2>
        <a:srgbClr val="F8F8F8"/>
      </a:lt2>
      <a:accent1>
        <a:srgbClr val="E39B38"/>
      </a:accent1>
      <a:accent2>
        <a:srgbClr val="637DBC"/>
      </a:accent2>
      <a:accent3>
        <a:srgbClr val="83A240"/>
      </a:accent3>
      <a:accent4>
        <a:srgbClr val="8FC8C3"/>
      </a:accent4>
      <a:accent5>
        <a:srgbClr val="30398D"/>
      </a:accent5>
      <a:accent6>
        <a:srgbClr val="373E43"/>
      </a:accent6>
      <a:hlink>
        <a:srgbClr val="E39B38"/>
      </a:hlink>
      <a:folHlink>
        <a:srgbClr val="E3AF3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000000"/>
    </a:dk2>
    <a:lt2>
      <a:srgbClr val="F8F8F8"/>
    </a:lt2>
    <a:accent1>
      <a:srgbClr val="E39B38"/>
    </a:accent1>
    <a:accent2>
      <a:srgbClr val="637DBC"/>
    </a:accent2>
    <a:accent3>
      <a:srgbClr val="83A240"/>
    </a:accent3>
    <a:accent4>
      <a:srgbClr val="8FC8C3"/>
    </a:accent4>
    <a:accent5>
      <a:srgbClr val="30398D"/>
    </a:accent5>
    <a:accent6>
      <a:srgbClr val="373E43"/>
    </a:accent6>
    <a:hlink>
      <a:srgbClr val="E39B38"/>
    </a:hlink>
    <a:folHlink>
      <a:srgbClr val="E3AF38"/>
    </a:folHlink>
  </a:clrScheme>
</a:themeOverride>
</file>

<file path=docProps/app.xml><?xml version="1.0" encoding="utf-8"?>
<Properties xmlns="http://schemas.openxmlformats.org/officeDocument/2006/extended-properties" xmlns:vt="http://schemas.openxmlformats.org/officeDocument/2006/docPropsVTypes">
  <Template/>
  <TotalTime>4743</TotalTime>
  <Words>1345</Words>
  <Application>Microsoft Office PowerPoint</Application>
  <PresentationFormat>Ekran Gösterisi (4:3)</PresentationFormat>
  <Paragraphs>219</Paragraphs>
  <Slides>29</Slides>
  <Notes>29</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ICFTemplate - 2014</vt:lpstr>
      <vt:lpstr>Profesyonel Koçlukta  Etik Kavramlar ve Haksız Rekabet</vt:lpstr>
      <vt:lpstr>Gündem</vt:lpstr>
      <vt:lpstr>İletilen uygunsuzluklar</vt:lpstr>
      <vt:lpstr>ICF İLETİŞİM DİLİ</vt:lpstr>
      <vt:lpstr>ICF GLOBAL’İN İLETİŞİM DİLİ </vt:lpstr>
      <vt:lpstr>Kısaltmalar ve Türkçeleri</vt:lpstr>
      <vt:lpstr>Logo Kullanım Kuralları</vt:lpstr>
      <vt:lpstr>Logo Kullanım Kuralları</vt:lpstr>
      <vt:lpstr>Logolarımız ve Marka Kimliği</vt:lpstr>
      <vt:lpstr>LOGOLAR</vt:lpstr>
      <vt:lpstr>Slayt 11</vt:lpstr>
      <vt:lpstr>ETİK KURALLAR</vt:lpstr>
      <vt:lpstr>Yeni Etik Kurallarda ne değişti</vt:lpstr>
      <vt:lpstr>Yeni Etik Kurallarda ne değişti</vt:lpstr>
      <vt:lpstr>Etik ihlalleri hakkında başvurular</vt:lpstr>
      <vt:lpstr>ETİK KONUSUNDAKİ ÖRNEKLER</vt:lpstr>
      <vt:lpstr>IRB’ye giden sorgulama ve şikayet konuları</vt:lpstr>
      <vt:lpstr>Sözleşme</vt:lpstr>
      <vt:lpstr>Sözleşme - Gizlilik</vt:lpstr>
      <vt:lpstr>Sözleşme – Gizlilik</vt:lpstr>
      <vt:lpstr>Gizlilik</vt:lpstr>
      <vt:lpstr>Gizlilik</vt:lpstr>
      <vt:lpstr>Başka bir profesyonele aktarım</vt:lpstr>
      <vt:lpstr>Müşteri verileri / Gizlilik</vt:lpstr>
      <vt:lpstr>Şeffaflık – Müşteri ile ilişkiler</vt:lpstr>
      <vt:lpstr>HAKSIZ REKABET BAŞLIKLARI</vt:lpstr>
      <vt:lpstr>TTK - Haksız Rekabet maddeleri</vt:lpstr>
      <vt:lpstr>TTK - Haksız Rekabet maddeleri</vt:lpstr>
      <vt:lpstr>Ortamımıza uyarlarsak...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Gurkan</dc:creator>
  <cp:lastModifiedBy>Sony</cp:lastModifiedBy>
  <cp:revision>81</cp:revision>
  <cp:lastPrinted>2015-12-15T10:24:19Z</cp:lastPrinted>
  <dcterms:created xsi:type="dcterms:W3CDTF">2015-12-12T09:22:25Z</dcterms:created>
  <dcterms:modified xsi:type="dcterms:W3CDTF">2017-02-25T21:25:20Z</dcterms:modified>
</cp:coreProperties>
</file>